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86557"/>
  </p:normalViewPr>
  <p:slideViewPr>
    <p:cSldViewPr snapToObjects="1">
      <p:cViewPr varScale="1">
        <p:scale>
          <a:sx n="98" d="100"/>
          <a:sy n="98" d="100"/>
        </p:scale>
        <p:origin x="656" y="64"/>
      </p:cViewPr>
      <p:guideLst>
        <p:guide orient="horz" pos="2158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51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한국문화관광연구원에서 2020년 </a:t>
            </a:r>
            <a:r>
              <a:rPr lang="en-US" altLang="ko-KR"/>
              <a:t>4</a:t>
            </a:r>
            <a:r>
              <a:rPr lang="ko-KR" altLang="en-US"/>
              <a:t>월에 실시한 코로나 종식 후 가장 하고 싶은 여가활동 설문조사에 따르면 1순위로는 해외여행이 18.5%로 가장높았고 1,2,3순위를 모두 합한 결과로는</a:t>
            </a:r>
          </a:p>
          <a:p>
            <a:pPr>
              <a:defRPr/>
            </a:pPr>
            <a:r>
              <a:rPr lang="ko-KR" altLang="en-US"/>
              <a:t>국내여행이 56.1%로 가장높았다. 현재 백신접종이 진행되고있는 가운데</a:t>
            </a:r>
            <a:r>
              <a:rPr lang="en-US" altLang="ko-KR"/>
              <a:t>,</a:t>
            </a:r>
            <a:r>
              <a:rPr lang="ko-KR" altLang="en-US"/>
              <a:t> 시간이 점차 지날수록 국내여행의 수요가 증가할 것으로 예상되고</a:t>
            </a:r>
            <a:r>
              <a:rPr lang="en-US" altLang="ko-KR"/>
              <a:t>.</a:t>
            </a:r>
            <a:r>
              <a:rPr lang="ko-KR" altLang="en-US"/>
              <a:t> 코로나가 종식될 때에는 해외여행 또한</a:t>
            </a:r>
          </a:p>
          <a:p>
            <a:pPr>
              <a:defRPr/>
            </a:pPr>
            <a:r>
              <a:rPr lang="ko-KR" altLang="en-US"/>
              <a:t>폭발적으로 증가할 것이다</a:t>
            </a:r>
            <a:r>
              <a:rPr lang="en-US" altLang="ko-KR"/>
              <a:t>.</a:t>
            </a:r>
            <a:r>
              <a:rPr lang="ko-KR" altLang="en-US"/>
              <a:t> 이러한 흐름에 맞춰 여행 계획을 쉽고</a:t>
            </a:r>
            <a:r>
              <a:rPr lang="en-US" altLang="ko-KR"/>
              <a:t>,</a:t>
            </a:r>
            <a:r>
              <a:rPr lang="ko-KR" altLang="en-US"/>
              <a:t> 빠르고</a:t>
            </a:r>
            <a:r>
              <a:rPr lang="en-US" altLang="ko-KR"/>
              <a:t>,</a:t>
            </a:r>
            <a:r>
              <a:rPr lang="ko-KR" altLang="en-US"/>
              <a:t> 간편하게 작성할 수 있는 웹사이트 개발을 계획 하였다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로그인화면에서 로그인유지 체크박스를 체크한 상태로 로그인을 하게되면</a:t>
            </a:r>
            <a:r>
              <a:rPr lang="en-US" altLang="ko-KR"/>
              <a:t>,</a:t>
            </a:r>
            <a:r>
              <a:rPr lang="ko-KR" altLang="en-US"/>
              <a:t> 사용자 </a:t>
            </a:r>
            <a:r>
              <a:rPr lang="en-US" altLang="ko-KR"/>
              <a:t>PC</a:t>
            </a:r>
            <a:r>
              <a:rPr lang="ko-KR" altLang="en-US"/>
              <a:t>에 저장되는 쿠키를 만들어 앞서 말씀드린 로그인성공시 만들어진 세션값을 쿠키에 저장하고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입력한 시간만큼 쿠키가 유지되게 만들었습니다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메인페이지인 인덱스페이지로 갈 때</a:t>
            </a:r>
            <a:r>
              <a:rPr lang="en-US" altLang="ko-KR"/>
              <a:t>,</a:t>
            </a:r>
            <a:r>
              <a:rPr lang="ko-KR" altLang="en-US"/>
              <a:t> 인터셉터를 사용하여 인덱스페이지 실행 전 쿠키가 있는지 먼저 확인을 하게 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확인을 해서 쿠키가 있으면 쿠키가 가지고있는 세션아이디를 저장해서 로그인한 해당아이디로 세션을 만들어줘서 자동으로 로그인이 되게 만들었습니다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인터셉터를 사용한 이유는 로그인을 수행하는 여러단계를 거치기 전 요청사항을 가로채 먼저 수행을 하기때문에 사용자가 좀더 빠르게 페이지를 이용을 할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아이디</a:t>
            </a:r>
            <a:r>
              <a:rPr lang="en-US" altLang="ko-KR"/>
              <a:t>,</a:t>
            </a:r>
            <a:r>
              <a:rPr lang="ko-KR" altLang="en-US"/>
              <a:t> 비밀번호 찾기입니다</a:t>
            </a:r>
            <a:r>
              <a:rPr lang="en-US" altLang="ko-KR"/>
              <a:t>.</a:t>
            </a:r>
            <a:r>
              <a:rPr lang="ko-KR" altLang="en-US"/>
              <a:t> 이메일주소를 입력하고 확인을 누르면</a:t>
            </a:r>
            <a:r>
              <a:rPr lang="en-US" altLang="ko-KR"/>
              <a:t>,</a:t>
            </a:r>
            <a:r>
              <a:rPr lang="ko-KR" altLang="en-US"/>
              <a:t> 데이터베이스에 입력한 이메일이 있는지 검사를 하게됩니다</a:t>
            </a:r>
            <a:r>
              <a:rPr lang="en-US" altLang="ko-KR"/>
              <a:t>.</a:t>
            </a:r>
            <a:r>
              <a:rPr lang="ko-KR" altLang="en-US"/>
              <a:t> 해서 있으면 해당 이메일의 아이디 혹은 비밀번호를 양식에 맞게 메일이 발송되고</a:t>
            </a:r>
            <a:r>
              <a:rPr lang="en-US" altLang="ko-KR"/>
              <a:t>,</a:t>
            </a:r>
            <a:r>
              <a:rPr lang="ko-KR" altLang="en-US"/>
              <a:t> 없으면 이메일이 없다는 경고창이 뜨게 만들었습니다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개인정보입니다</a:t>
            </a:r>
            <a:r>
              <a:rPr lang="en-US" altLang="ko-KR"/>
              <a:t>.</a:t>
            </a:r>
            <a:r>
              <a:rPr lang="ko-KR" altLang="en-US"/>
              <a:t> 로그인이 완료가 되면 메뉴바에 마이페이지 메뉴가 생기가 만들었습니다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클릭을 하게되면 현재 로그인되어있는 아이디의 모든정보를 데이터베이스에서 가져와 </a:t>
            </a:r>
            <a:r>
              <a:rPr lang="en-US" altLang="ko-KR"/>
              <a:t>Model</a:t>
            </a:r>
            <a:r>
              <a:rPr lang="ko-KR" altLang="en-US"/>
              <a:t>객체에 저장해주고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저장되어있는 유저의 정보를 하나씩 불러와 사용자가 한눈에 보기 편하게 화면에 출력하였습니다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이용방법입니다</a:t>
            </a:r>
            <a:r>
              <a:rPr lang="en-US" altLang="ko-KR"/>
              <a:t>.</a:t>
            </a:r>
            <a:r>
              <a:rPr lang="ko-KR" altLang="en-US"/>
              <a:t> 사용자가 이용방법을 보면서 동시에 페이지를 이용할 수 있도록 자바스크립트 사용하여 팝업창으로 만들었습니다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이용방법에 있는 사진은 클릭하면 원본사진이 새로운 팝업창으로 열리게 만들어 사용자가 자세히 볼 수 있게 만들었습니다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저는 회원가입기능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회원정보 </a:t>
            </a:r>
            <a:r>
              <a:rPr kumimoji="1" lang="ko-KR" altLang="en-US" dirty="0" err="1"/>
              <a:t>수정기능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메모장 기능을 구현하였습니다</a:t>
            </a:r>
            <a:endParaRPr kumimoji="1" lang="en-US" altLang="ko-KR" dirty="0"/>
          </a:p>
          <a:p>
            <a:r>
              <a:rPr kumimoji="1" lang="ko-KR" altLang="en-US" dirty="0"/>
              <a:t>먼저 회원가입 기능은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대중적인 웹사이트들과 최대한 비슷하게 만들고 싶어 아이디 </a:t>
            </a:r>
            <a:r>
              <a:rPr kumimoji="1" lang="ko-KR" altLang="en-US" dirty="0" err="1"/>
              <a:t>중복체크와</a:t>
            </a:r>
            <a:r>
              <a:rPr kumimoji="1" lang="ko-KR" altLang="en-US" dirty="0"/>
              <a:t> 이메일 인증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주소 찾기 기능을 추가하였습니다</a:t>
            </a:r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아이디는 데이터베이스에 </a:t>
            </a:r>
            <a:r>
              <a:rPr kumimoji="1" lang="en-US" altLang="ko-KR" dirty="0"/>
              <a:t>primary key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지정해서 사용자가 입력한 아이디와 웹사이트에 이미 존재하는 아이디가  중복될 수 없게끔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그리고 아이디가 사용 가능한지 </a:t>
            </a:r>
            <a:r>
              <a:rPr kumimoji="1" lang="en-US" altLang="ko-KR" dirty="0"/>
              <a:t>alert</a:t>
            </a:r>
            <a:r>
              <a:rPr kumimoji="1" lang="ko-KR" altLang="en-US" dirty="0"/>
              <a:t>창으로 확인 가능하도록 만들었습니다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다음으로 비밀번호는 </a:t>
            </a:r>
            <a:r>
              <a:rPr kumimoji="1" lang="en-US" altLang="ko-KR" dirty="0" err="1"/>
              <a:t>onchange</a:t>
            </a:r>
            <a:r>
              <a:rPr kumimoji="1" lang="ko-KR" altLang="en-US" dirty="0"/>
              <a:t> 기능을 이용하였습니다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사용자가 비밀번호와 비밀번호 확인을 입력하고 그 다음으로 커서가 움직였을 때 그 두개의 값을 비교하여 동일하면 다음 </a:t>
            </a:r>
            <a:r>
              <a:rPr kumimoji="1" lang="ko-KR" altLang="en-US" dirty="0" err="1"/>
              <a:t>입력창으로</a:t>
            </a:r>
            <a:r>
              <a:rPr kumimoji="1" lang="ko-KR" altLang="en-US" dirty="0"/>
              <a:t> 넘어가게끔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일치하거나 틀렸을 때 </a:t>
            </a:r>
            <a:r>
              <a:rPr kumimoji="1" lang="en-US" altLang="ko-KR" dirty="0"/>
              <a:t>alert</a:t>
            </a:r>
            <a:r>
              <a:rPr kumimoji="1" lang="ko-KR" altLang="en-US" dirty="0"/>
              <a:t>창이 </a:t>
            </a:r>
            <a:r>
              <a:rPr kumimoji="1" lang="ko-KR" altLang="en-US" dirty="0" err="1"/>
              <a:t>뜨게했습니다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넘기기</a:t>
            </a:r>
            <a:r>
              <a:rPr kumimoji="1" lang="en-US" altLang="ko-KR" dirty="0"/>
              <a:t>)&gt;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76BC0-E3E4-B446-8B3D-0C66B8C2A1C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6359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이메일 인증입니다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이메일 인증은 사용자가 이메일을 입력하고 인증하기 버튼을 눌렀을 때 입력한 이메일로 인증번호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자리를 전송합니다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 사용자가 </a:t>
            </a:r>
            <a:r>
              <a:rPr kumimoji="1" lang="ko-KR" altLang="en-US" dirty="0" err="1"/>
              <a:t>수신받은</a:t>
            </a:r>
            <a:r>
              <a:rPr kumimoji="1" lang="ko-KR" altLang="en-US" dirty="0"/>
              <a:t> 숫자를 입력하여 확인을 눌렀을 때 </a:t>
            </a:r>
            <a:r>
              <a:rPr kumimoji="1" lang="ko-KR" altLang="en-US" dirty="0" err="1"/>
              <a:t>인증번호와</a:t>
            </a:r>
            <a:r>
              <a:rPr kumimoji="1" lang="ko-KR" altLang="en-US" dirty="0"/>
              <a:t> 일치해야 회원가입 가능하도록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인증번호는 </a:t>
            </a:r>
            <a:r>
              <a:rPr kumimoji="1" lang="ko-KR" altLang="en-US" dirty="0" err="1"/>
              <a:t>랜덤함수를</a:t>
            </a:r>
            <a:r>
              <a:rPr kumimoji="1" lang="ko-KR" altLang="en-US" dirty="0"/>
              <a:t> 사용해서 </a:t>
            </a:r>
            <a:r>
              <a:rPr kumimoji="1" lang="ko-KR" altLang="en-US" dirty="0" err="1"/>
              <a:t>난수를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 err="1"/>
              <a:t>개만들었고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이메일 전송은 </a:t>
            </a:r>
            <a:r>
              <a:rPr kumimoji="1" lang="en-US" altLang="ko-KR" dirty="0" err="1"/>
              <a:t>MimeMessage</a:t>
            </a:r>
            <a:r>
              <a:rPr kumimoji="1" lang="ko-KR" altLang="en-US" dirty="0"/>
              <a:t>객체를 이용하였습니다</a:t>
            </a:r>
            <a:r>
              <a:rPr kumimoji="1" lang="en-US" altLang="ko-KR" dirty="0"/>
              <a:t>.&lt;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넘기기</a:t>
            </a:r>
            <a:r>
              <a:rPr kumimoji="1" lang="en-US" altLang="ko-KR" dirty="0"/>
              <a:t>)&gt;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76BC0-E3E4-B446-8B3D-0C66B8C2A1C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2141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사용자가 입력한 이메일에 도착한 인증번호 입니다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사용자가입력한 값과 인증번호가 일치하면 인증 성공 </a:t>
            </a:r>
            <a:r>
              <a:rPr kumimoji="1" lang="en-US" altLang="ko-KR" dirty="0"/>
              <a:t>alert</a:t>
            </a:r>
            <a:r>
              <a:rPr kumimoji="1" lang="ko-KR" altLang="en-US" dirty="0"/>
              <a:t>창이 뜨고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일치하지 않으면 인증 실패 </a:t>
            </a:r>
            <a:r>
              <a:rPr kumimoji="1" lang="en-US" altLang="ko-KR" dirty="0"/>
              <a:t>alert</a:t>
            </a:r>
            <a:r>
              <a:rPr kumimoji="1" lang="ko-KR" altLang="en-US" dirty="0"/>
              <a:t>창이 뜹니다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다른 </a:t>
            </a:r>
            <a:r>
              <a:rPr kumimoji="1" lang="ko-KR" altLang="en-US" dirty="0" err="1"/>
              <a:t>입력창을</a:t>
            </a:r>
            <a:r>
              <a:rPr kumimoji="1" lang="ko-KR" altLang="en-US" dirty="0"/>
              <a:t> 다 작성해도 회원가입 버튼을 눌렀을 때 ＇이메일 인증 해주세요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</a:t>
            </a:r>
            <a:r>
              <a:rPr kumimoji="1" lang="en-US" altLang="ko-KR" dirty="0"/>
              <a:t>alert</a:t>
            </a:r>
            <a:r>
              <a:rPr kumimoji="1" lang="ko-KR" altLang="en-US" dirty="0"/>
              <a:t>창을 띄워 가입 할 수 없게끔 만들었습니다</a:t>
            </a:r>
            <a:r>
              <a:rPr kumimoji="1" lang="en-US" altLang="ko-KR" dirty="0"/>
              <a:t>.&lt;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넘기기</a:t>
            </a:r>
            <a:r>
              <a:rPr kumimoji="1" lang="en-US" altLang="ko-KR" dirty="0"/>
              <a:t>)&gt;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76BC0-E3E4-B446-8B3D-0C66B8C2A1C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067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주소찾기입니다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사용자가 </a:t>
            </a:r>
            <a:r>
              <a:rPr kumimoji="1" lang="ko-KR" altLang="en-US" dirty="0" err="1"/>
              <a:t>주소찾기</a:t>
            </a:r>
            <a:r>
              <a:rPr kumimoji="1" lang="ko-KR" altLang="en-US" dirty="0"/>
              <a:t> 기능을 편리하게 사용하도록 </a:t>
            </a:r>
            <a:r>
              <a:rPr kumimoji="1" lang="ko-KR" altLang="en-US" dirty="0" err="1"/>
              <a:t>하기위해</a:t>
            </a:r>
            <a:r>
              <a:rPr kumimoji="1" lang="ko-KR" altLang="en-US" dirty="0"/>
              <a:t>  주소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주소찾기</a:t>
            </a:r>
            <a:r>
              <a:rPr kumimoji="1" lang="ko-KR" altLang="en-US" dirty="0"/>
              <a:t> 버튼을 누르면 지도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창이 뜨고 원하는 주소를 클릭하면 </a:t>
            </a:r>
            <a:r>
              <a:rPr kumimoji="1" lang="ko-KR" altLang="en-US" dirty="0" err="1"/>
              <a:t>주소창에</a:t>
            </a:r>
            <a:r>
              <a:rPr kumimoji="1" lang="ko-KR" altLang="en-US" dirty="0"/>
              <a:t> 자동으로 입력됩니다 사용자는 </a:t>
            </a:r>
            <a:r>
              <a:rPr kumimoji="1" lang="ko-KR" altLang="en-US" dirty="0" err="1"/>
              <a:t>상세주소만</a:t>
            </a:r>
            <a:r>
              <a:rPr kumimoji="1" lang="ko-KR" altLang="en-US" dirty="0"/>
              <a:t> 따로 작성하여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넘기기</a:t>
            </a:r>
            <a:r>
              <a:rPr kumimoji="1" lang="en-US" altLang="ko-KR" dirty="0"/>
              <a:t>)&gt;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76BC0-E3E4-B446-8B3D-0C66B8C2A1C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6875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가입버튼을</a:t>
            </a:r>
            <a:r>
              <a:rPr kumimoji="1" lang="ko-KR" altLang="en-US" dirty="0"/>
              <a:t> 누르면 회원가입이 완료되지만</a:t>
            </a:r>
            <a:r>
              <a:rPr kumimoji="1" lang="en-US" altLang="ko-KR" dirty="0"/>
              <a:t>,&lt;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비밀번호와 비밀번호 확인이 일치하지 않거나 이메일이 인증되지 않으면 회원가입을 하지 못하도록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그리고 가입이 완료되면 데이터 베이스에 저장됩니다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넘기기</a:t>
            </a:r>
            <a:r>
              <a:rPr kumimoji="1" lang="en-US" altLang="ko-KR" dirty="0"/>
              <a:t>)&gt;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76BC0-E3E4-B446-8B3D-0C66B8C2A1C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659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프로젝트 제작기간은 </a:t>
            </a:r>
            <a:r>
              <a:rPr lang="en-US" altLang="ko-KR"/>
              <a:t>6</a:t>
            </a:r>
            <a:r>
              <a:rPr lang="ko-KR" altLang="en-US"/>
              <a:t>월</a:t>
            </a:r>
            <a:r>
              <a:rPr lang="en-US" altLang="ko-KR"/>
              <a:t>4</a:t>
            </a:r>
            <a:r>
              <a:rPr lang="ko-KR" altLang="en-US"/>
              <a:t>일 </a:t>
            </a:r>
            <a:r>
              <a:rPr lang="en-US" altLang="ko-KR"/>
              <a:t>~</a:t>
            </a:r>
            <a:r>
              <a:rPr lang="ko-KR" altLang="en-US"/>
              <a:t> </a:t>
            </a:r>
            <a:r>
              <a:rPr lang="en-US" altLang="ko-KR"/>
              <a:t>7</a:t>
            </a:r>
            <a:r>
              <a:rPr lang="ko-KR" altLang="en-US"/>
              <a:t>월</a:t>
            </a:r>
            <a:r>
              <a:rPr lang="en-US" altLang="ko-KR"/>
              <a:t>5</a:t>
            </a:r>
            <a:r>
              <a:rPr lang="ko-KR" altLang="en-US"/>
              <a:t>일 까지 </a:t>
            </a:r>
            <a:r>
              <a:rPr lang="en-US" altLang="ko-KR"/>
              <a:t>32</a:t>
            </a:r>
            <a:r>
              <a:rPr lang="ko-KR" altLang="en-US"/>
              <a:t>일에 거쳐 완성했습니다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개인정보 수정입니다 개인정보에서 수정 버튼을 누르면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수정페이지로 넘어갑니다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아이디와 이름은 변경하지 못하도록 구현하였습니다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비밀번호를 </a:t>
            </a:r>
            <a:r>
              <a:rPr kumimoji="1" lang="en-US" altLang="ko-KR" dirty="0"/>
              <a:t>aaa33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변경하여 저장하면 개인정보에 그대로 수정되고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 데이터베이스에도  </a:t>
            </a:r>
            <a:r>
              <a:rPr kumimoji="1" lang="en-US" altLang="ko-KR" dirty="0"/>
              <a:t>update</a:t>
            </a:r>
            <a:r>
              <a:rPr kumimoji="1" lang="ko-KR" altLang="en-US" dirty="0"/>
              <a:t>구문을 사용해서 수정되도록 만들었습니다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넘기기</a:t>
            </a:r>
            <a:r>
              <a:rPr kumimoji="1" lang="en-US" altLang="ko-KR" dirty="0"/>
              <a:t>)&gt;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76BC0-E3E4-B446-8B3D-0C66B8C2A1C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6434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여행계획을 작성할 수 있는 메모장 기능입니다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메모장 기능은 </a:t>
            </a:r>
            <a:r>
              <a:rPr kumimoji="1" lang="ko-KR" altLang="en-US" dirty="0" err="1"/>
              <a:t>에이잭스를</a:t>
            </a:r>
            <a:r>
              <a:rPr kumimoji="1" lang="ko-KR" altLang="en-US" dirty="0"/>
              <a:t> 이용하여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에이젝스를</a:t>
            </a:r>
            <a:r>
              <a:rPr kumimoji="1" lang="ko-KR" altLang="en-US" dirty="0"/>
              <a:t> 사용한 이유는 여행일정을 짤 때 지도와 </a:t>
            </a:r>
            <a:r>
              <a:rPr kumimoji="1" lang="ko-KR" altLang="en-US" dirty="0" err="1"/>
              <a:t>검색창을</a:t>
            </a:r>
            <a:r>
              <a:rPr kumimoji="1" lang="ko-KR" altLang="en-US" dirty="0"/>
              <a:t> 한 눈에 볼 </a:t>
            </a:r>
            <a:r>
              <a:rPr kumimoji="1" lang="ko-KR" altLang="en-US" dirty="0" err="1"/>
              <a:t>수있도록</a:t>
            </a:r>
            <a:r>
              <a:rPr kumimoji="1" lang="ko-KR" altLang="en-US" dirty="0"/>
              <a:t> 만들어 사용자가 이용하기 편리합니다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다른 페이지로 이동 시에는 그 전에 작성했던 정보가 삭제되는데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 그것을 방지하기 위해 </a:t>
            </a:r>
            <a:r>
              <a:rPr kumimoji="1" lang="ko-KR" altLang="en-US" dirty="0" err="1"/>
              <a:t>에이잭스를</a:t>
            </a:r>
            <a:r>
              <a:rPr kumimoji="1" lang="ko-KR" altLang="en-US" dirty="0"/>
              <a:t> 사용하였습니다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&gt;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제목에 아무것도 입력하지 않으면 저장을 할 수 없고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제목을 입력해 달라는 </a:t>
            </a:r>
            <a:r>
              <a:rPr kumimoji="1" lang="en-US" altLang="ko-KR" dirty="0"/>
              <a:t>alert</a:t>
            </a:r>
            <a:r>
              <a:rPr kumimoji="1" lang="ko-KR" altLang="en-US" dirty="0"/>
              <a:t>창이 뜹니다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76BC0-E3E4-B446-8B3D-0C66B8C2A1CB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784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&gt;</a:t>
            </a:r>
            <a:r>
              <a:rPr kumimoji="1" lang="ko-KR" altLang="en-US" dirty="0" err="1"/>
              <a:t>장소추가기능입니다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사용자가 </a:t>
            </a:r>
            <a:r>
              <a:rPr kumimoji="1" lang="ko-KR" altLang="en-US" dirty="0" err="1"/>
              <a:t>가고싶은</a:t>
            </a:r>
            <a:r>
              <a:rPr kumimoji="1" lang="ko-KR" altLang="en-US" dirty="0"/>
              <a:t> 장소를 검색하면 뜨는  </a:t>
            </a:r>
            <a:r>
              <a:rPr kumimoji="1" lang="ko-KR" altLang="en-US" dirty="0" err="1"/>
              <a:t>장소정보에</a:t>
            </a:r>
            <a:r>
              <a:rPr kumimoji="1" lang="ko-KR" altLang="en-US" dirty="0"/>
              <a:t> 메모 추가 버튼을 생성하였습니다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버튼을 누르면 해당 장소정보값을 </a:t>
            </a:r>
            <a:r>
              <a:rPr kumimoji="1" lang="en-US" altLang="ko-KR" dirty="0"/>
              <a:t>hidden type</a:t>
            </a:r>
            <a:r>
              <a:rPr kumimoji="1" lang="ko-KR" altLang="en-US" dirty="0"/>
              <a:t>을 사용해 보여지지 않는 값으로 받아와서 메모장에 추가되도록 만들었습니다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이렇게 사용자가 원하는 장소를 자유롭게 추가할 수도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 중간에 자유로운 메모도 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넘기기</a:t>
            </a:r>
            <a:r>
              <a:rPr kumimoji="1" lang="en-US" altLang="ko-KR" dirty="0"/>
              <a:t>)&gt;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76BC0-E3E4-B446-8B3D-0C66B8C2A1CB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6572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페이징</a:t>
            </a:r>
            <a:r>
              <a:rPr kumimoji="1" lang="ko-KR" altLang="en-US" dirty="0"/>
              <a:t> 기능입니다 글의 총 개수를 얻어와서 한 페이지에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글을 표현하였습니다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엔터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넘기기</a:t>
            </a:r>
            <a:r>
              <a:rPr kumimoji="1" lang="en-US" altLang="ko-KR" dirty="0"/>
              <a:t>)&gt;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76BC0-E3E4-B446-8B3D-0C66B8C2A1CB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2182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메모장 수정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 기능입니다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아래에 있는 제목을 누르면 위에 있는 세개의 버튼이 저장 취소 메모목록에서 수정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 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이전으로 버튼으로 바뀝니다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메모장 내용은 클릭한 제목에 해당하는 내용이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내용을 수정하고 수정버튼을 누르면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성공적으로 수정되었다는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alert</a:t>
            </a:r>
            <a:r>
              <a:rPr kumimoji="1" lang="ko-KR" altLang="en-US" dirty="0"/>
              <a:t>창이 뜨면서 </a:t>
            </a:r>
            <a:r>
              <a:rPr kumimoji="1" lang="en-US" altLang="ko-KR" dirty="0"/>
              <a:t>update</a:t>
            </a:r>
            <a:r>
              <a:rPr kumimoji="1" lang="ko-KR" altLang="en-US" dirty="0"/>
              <a:t> 구문을 통해 데이터 베이스에 있는 내용 또한 수정이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그리고 삭제 버튼을 누르면 </a:t>
            </a:r>
            <a:r>
              <a:rPr kumimoji="1" lang="ko-KR" altLang="en-US" dirty="0" err="1"/>
              <a:t>수정버튼과</a:t>
            </a:r>
            <a:r>
              <a:rPr kumimoji="1" lang="ko-KR" altLang="en-US" dirty="0"/>
              <a:t> 마찬가지로 삭제되었다는 </a:t>
            </a:r>
            <a:r>
              <a:rPr kumimoji="1" lang="en-US" altLang="ko-KR" dirty="0"/>
              <a:t>alert</a:t>
            </a:r>
            <a:r>
              <a:rPr kumimoji="1" lang="ko-KR" altLang="en-US" dirty="0"/>
              <a:t>창이 뜨고 </a:t>
            </a:r>
            <a:r>
              <a:rPr kumimoji="1" lang="en-US" altLang="ko-KR" dirty="0"/>
              <a:t>delete</a:t>
            </a:r>
            <a:r>
              <a:rPr kumimoji="1" lang="ko-KR" altLang="en-US" dirty="0"/>
              <a:t> 문을 통해 데이터 베이스에 있는 내용도 삭제됩니다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76BC0-E3E4-B446-8B3D-0C66B8C2A1CB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140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먼저 게시판 부분입니다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게시판의 메인 페이지를 요청하면 기본적으로 전체 게시글이 보입니다</a:t>
            </a:r>
            <a:r>
              <a:rPr lang="en-US" altLang="ko-KR" dirty="0"/>
              <a:t>. </a:t>
            </a:r>
            <a:r>
              <a:rPr lang="ko-KR" altLang="en-US" dirty="0"/>
              <a:t>사용자가 게시글을 보기 편하도록 페이징을 사용하여 </a:t>
            </a:r>
            <a:r>
              <a:rPr lang="en-US" altLang="ko-KR" dirty="0"/>
              <a:t>10</a:t>
            </a:r>
            <a:r>
              <a:rPr lang="ko-KR" altLang="en-US" dirty="0"/>
              <a:t>개씩 보여지도록 만들었는데 </a:t>
            </a:r>
            <a:r>
              <a:rPr lang="en-US" altLang="ko-KR" dirty="0" err="1"/>
              <a:t>board_id</a:t>
            </a:r>
            <a:r>
              <a:rPr lang="ko-KR" altLang="en-US" dirty="0"/>
              <a:t>를 내림차순으로 정렬하여 최근에 작성한 글이 먼저 보이게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카테고리 선택 시에는 해당 카테고리에 작성된 게시글을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게시글 검색 부분입니다</a:t>
            </a:r>
            <a:r>
              <a:rPr lang="en-US" altLang="ko-KR" dirty="0"/>
              <a:t>.</a:t>
            </a:r>
            <a:r>
              <a:rPr lang="ko-KR" altLang="en-US" dirty="0"/>
              <a:t> 검색 옵션은 제목과 작성자 두 가지로 만들었습니다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검색 옵션을 선택하고 검색어를 입력하면 해당 키워드의 검색 결과를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다음으로 게시글 </a:t>
            </a:r>
            <a:r>
              <a:rPr lang="ko-KR" altLang="en-US" dirty="0" err="1"/>
              <a:t>작성하기입니다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게시판 메인 화면에서 글쓰기 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비로그인 시에는 경고창과 함께 로그인 페이지로 넘어가도록 인터셉터를 설정해 주었고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지난 </a:t>
            </a:r>
            <a:r>
              <a:rPr lang="en-US" altLang="ko-KR"/>
              <a:t>6</a:t>
            </a:r>
            <a:r>
              <a:rPr lang="ko-KR" altLang="en-US"/>
              <a:t>개월 동안 수업을 통해 배웠던 기술들을 다 써보려 노력했습니다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로그인 시에는 게시글을 작성할 수 있는 페이지로 넘어가도록 하였습니다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게시글을 작성하고 글쓰기 버튼을 누르면 게시판에 글이 등록됩니다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게시글 </a:t>
            </a:r>
            <a:r>
              <a:rPr lang="ko-KR" altLang="en-US" dirty="0" err="1"/>
              <a:t>상세보기입니다</a:t>
            </a:r>
            <a:r>
              <a:rPr lang="en-US" altLang="ko-KR" dirty="0"/>
              <a:t>. </a:t>
            </a:r>
            <a:r>
              <a:rPr lang="ko-KR" altLang="en-US" dirty="0"/>
              <a:t>게시판 메인에서 게시글의 제목을 누르면 상세보기로 이동하는데 </a:t>
            </a:r>
          </a:p>
          <a:p>
            <a:pPr lvl="0">
              <a:defRPr/>
            </a:pPr>
            <a:r>
              <a:rPr lang="ko-KR" altLang="en-US" dirty="0"/>
              <a:t>자신이 작성한 글을 볼 때만 수정하기</a:t>
            </a:r>
            <a:r>
              <a:rPr lang="en-US" altLang="ko-KR" dirty="0"/>
              <a:t>, </a:t>
            </a:r>
            <a:r>
              <a:rPr lang="ko-KR" altLang="en-US" dirty="0"/>
              <a:t>삭제하기 버튼이 보이게 했습니다</a:t>
            </a:r>
            <a:r>
              <a:rPr lang="en-US" altLang="ko-KR" dirty="0"/>
              <a:t>.</a:t>
            </a:r>
            <a:r>
              <a:rPr lang="ko-KR" altLang="en-US" dirty="0"/>
              <a:t> 각각의 버튼을 누르면 수정과 삭제를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게시글 좋아요 기능입니다</a:t>
            </a:r>
            <a:r>
              <a:rPr lang="en-US" altLang="ko-KR" dirty="0"/>
              <a:t>. </a:t>
            </a:r>
            <a:r>
              <a:rPr lang="ko-KR" altLang="en-US" dirty="0"/>
              <a:t>인스타그램의 좋아요 부분처럼 빈 하트를 누르면 색이 채워진 하트로 바뀌고 좋아요 수가 </a:t>
            </a:r>
            <a:r>
              <a:rPr lang="en-US" altLang="ko-KR" dirty="0"/>
              <a:t>1 </a:t>
            </a:r>
            <a:r>
              <a:rPr lang="ko-KR" altLang="en-US" dirty="0"/>
              <a:t>늘어납니다</a:t>
            </a:r>
            <a:r>
              <a:rPr lang="en-US" altLang="ko-KR" dirty="0"/>
              <a:t>. </a:t>
            </a:r>
            <a:r>
              <a:rPr lang="ko-KR" altLang="en-US" dirty="0"/>
              <a:t>채워진 하트를 누르면 다시 빈 하트로 바뀌고 좋아요 수가 </a:t>
            </a:r>
            <a:r>
              <a:rPr lang="en-US" altLang="ko-KR" dirty="0"/>
              <a:t>1 </a:t>
            </a:r>
            <a:r>
              <a:rPr lang="ko-KR" altLang="en-US" dirty="0"/>
              <a:t>줄어듭니다</a:t>
            </a:r>
            <a:r>
              <a:rPr lang="en-US" altLang="ko-KR" dirty="0"/>
              <a:t>. </a:t>
            </a:r>
            <a:r>
              <a:rPr lang="ko-KR" altLang="en-US" dirty="0"/>
              <a:t>좋아요 수는 모든 사용자들이 누른 </a:t>
            </a:r>
            <a:r>
              <a:rPr lang="ko-KR" altLang="en-US" dirty="0" err="1"/>
              <a:t>좋아요의</a:t>
            </a:r>
            <a:r>
              <a:rPr lang="ko-KR" altLang="en-US" dirty="0"/>
              <a:t> 총 숫자입니다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&lt;</a:t>
            </a:r>
            <a:r>
              <a:rPr lang="ko-KR" altLang="en-US" dirty="0" err="1"/>
              <a:t>엔터</a:t>
            </a:r>
            <a:r>
              <a:rPr lang="en-US" altLang="ko-KR" dirty="0"/>
              <a:t>&gt; </a:t>
            </a:r>
            <a:r>
              <a:rPr lang="ko-KR" altLang="en-US" dirty="0"/>
              <a:t>하트를 누를 때 조회수는 증가하지 않고 하트 이미지와 좋아요 숫자만 바뀌게 하기 위해 </a:t>
            </a:r>
            <a:r>
              <a:rPr lang="en-US" altLang="ko-KR" dirty="0"/>
              <a:t>ajax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사용자가 좋아요를 누른 게시글을 한 눈에 볼 수 있도록 메인 화면에 있는 하트를 누르면 자신이 좋아요를 누른 게시글을 볼 수 있게 만들었습니다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다음으로 게시글 추천</a:t>
            </a:r>
            <a:r>
              <a:rPr lang="en-US" altLang="ko-KR" dirty="0"/>
              <a:t>/</a:t>
            </a:r>
            <a:r>
              <a:rPr lang="ko-KR" altLang="en-US" dirty="0" err="1"/>
              <a:t>비추천</a:t>
            </a:r>
            <a:r>
              <a:rPr lang="ko-KR" altLang="en-US" dirty="0"/>
              <a:t> 기능입니다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게시글의 상세보기에서 추천</a:t>
            </a:r>
            <a:r>
              <a:rPr lang="en-US" altLang="ko-KR" dirty="0"/>
              <a:t>/</a:t>
            </a:r>
            <a:r>
              <a:rPr lang="ko-KR" altLang="en-US" dirty="0"/>
              <a:t>비추천을 누를 수 있는데 누른 사람이 없을 때는 해당 </a:t>
            </a:r>
            <a:r>
              <a:rPr lang="en-US" altLang="ko-KR" dirty="0"/>
              <a:t>bar</a:t>
            </a:r>
            <a:r>
              <a:rPr lang="ko-KR" altLang="en-US" dirty="0"/>
              <a:t>가 회색이고</a:t>
            </a:r>
            <a:r>
              <a:rPr lang="en-US" altLang="ko-KR" dirty="0"/>
              <a:t>, </a:t>
            </a:r>
            <a:r>
              <a:rPr lang="ko-KR" altLang="en-US" dirty="0"/>
              <a:t>누른 사람이 있을 때는 추천은 초록색</a:t>
            </a:r>
            <a:r>
              <a:rPr lang="en-US" altLang="ko-KR" dirty="0"/>
              <a:t>, </a:t>
            </a:r>
            <a:r>
              <a:rPr lang="ko-KR" altLang="en-US" dirty="0"/>
              <a:t>비추천은 빨간색으로 바뀝니다</a:t>
            </a:r>
            <a:r>
              <a:rPr lang="en-US" altLang="ko-KR" dirty="0"/>
              <a:t>. </a:t>
            </a:r>
            <a:r>
              <a:rPr lang="ko-KR" altLang="en-US" dirty="0"/>
              <a:t>추천과 비추천의 백분율을 구하여 소수점 첫째 자리까지 </a:t>
            </a:r>
            <a:r>
              <a:rPr lang="ko-KR" altLang="en-US" dirty="0" err="1"/>
              <a:t>나타내주었고</a:t>
            </a:r>
            <a:r>
              <a:rPr lang="ko-KR" altLang="en-US" dirty="0"/>
              <a:t> 그 퍼센트만큼 </a:t>
            </a:r>
            <a:r>
              <a:rPr lang="en-US" altLang="ko-KR" dirty="0"/>
              <a:t>bar</a:t>
            </a:r>
            <a:r>
              <a:rPr lang="ko-KR" altLang="en-US" dirty="0"/>
              <a:t>의 넓이가 변하도록 만들었습니다</a:t>
            </a:r>
            <a:r>
              <a:rPr lang="en-US" altLang="ko-KR" dirty="0"/>
              <a:t>. </a:t>
            </a:r>
            <a:r>
              <a:rPr lang="ko-KR" altLang="en-US" dirty="0"/>
              <a:t>이 부분도 게시글 </a:t>
            </a:r>
            <a:r>
              <a:rPr lang="ko-KR" altLang="en-US" dirty="0" err="1"/>
              <a:t>좋아요와</a:t>
            </a:r>
            <a:r>
              <a:rPr lang="ko-KR" altLang="en-US" dirty="0"/>
              <a:t> 마찬가지로 버튼을 누를 때마다 조회수가 증가 하지 않도록 </a:t>
            </a:r>
            <a:r>
              <a:rPr lang="en-US" altLang="ko-KR" dirty="0"/>
              <a:t>ajax</a:t>
            </a:r>
            <a:r>
              <a:rPr lang="ko-KR" altLang="en-US" dirty="0"/>
              <a:t>를 사용하여 만들었습니다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en-US" altLang="ko-KR" dirty="0"/>
              <a:t>&lt;</a:t>
            </a:r>
            <a:r>
              <a:rPr lang="ko-KR" altLang="en-US" dirty="0" err="1"/>
              <a:t>엔터</a:t>
            </a:r>
            <a:r>
              <a:rPr lang="en-US" altLang="ko-KR" dirty="0"/>
              <a:t>&gt;</a:t>
            </a:r>
            <a:r>
              <a:rPr lang="ko-KR" altLang="en-US" dirty="0"/>
              <a:t> 비로그인 시에 추천</a:t>
            </a:r>
            <a:r>
              <a:rPr lang="en-US" altLang="ko-KR" dirty="0"/>
              <a:t>,</a:t>
            </a:r>
            <a:r>
              <a:rPr lang="ko-KR" altLang="en-US" dirty="0" err="1"/>
              <a:t>비추천</a:t>
            </a:r>
            <a:r>
              <a:rPr lang="ko-KR" altLang="en-US" dirty="0"/>
              <a:t> 버튼을 누르면 로그인 먼저 하세요 라는 경고창이 뜹니다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다음으로 지도 부분입니다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카테고리 검색에서 마커를 누를 때 해당 장소의 정보를 띄워주는 커스텀 오버레이가 있는데</a:t>
            </a:r>
            <a:r>
              <a:rPr lang="en-US" altLang="ko-KR"/>
              <a:t>, </a:t>
            </a:r>
            <a:r>
              <a:rPr lang="ko-KR" altLang="en-US"/>
              <a:t>이것을 키워드 검색의 마커에도 적용해 주었습니다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키워드 검색 시에 화면 왼쪽에 리스트가 표현 되는데</a:t>
            </a:r>
            <a:r>
              <a:rPr lang="en-US" altLang="ko-KR"/>
              <a:t>, </a:t>
            </a:r>
            <a:r>
              <a:rPr lang="ko-KR" altLang="en-US"/>
              <a:t>카테고리 검색 시에도 마찬가지로 검색 결과가 리스트로 화면에 표현될 수 있도록 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CCDEA02-4462-4E6B-B9EA-AEC09D501F9B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처음 게시판이 생성되었을 때의 댓글 부분입니다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게시판까지는 회원이 아닌 유저들도 볼 수 있지만</a:t>
            </a:r>
            <a:r>
              <a:rPr lang="en-US" altLang="ko-KR"/>
              <a:t>, </a:t>
            </a:r>
            <a:r>
              <a:rPr lang="ko-KR" altLang="en-US"/>
              <a:t>게시판과 마찬가지로 댓글을 달기 위해서는 로그인을 필수로 지정해 놨습니다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따라서 비로그인 시에는 오른쪽의 알림을</a:t>
            </a:r>
            <a:r>
              <a:rPr lang="en-US" altLang="ko-KR"/>
              <a:t>, </a:t>
            </a:r>
            <a:r>
              <a:rPr lang="ko-KR" altLang="en-US"/>
              <a:t>로그인 하였지만 아무 내용도 적지 않았을 때는 왼쪽의 알림을 띄우도록 설정했습니다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댓글과 대댓글 구분</a:t>
            </a:r>
            <a:r>
              <a:rPr lang="en-US" altLang="ko-KR"/>
              <a:t> </a:t>
            </a:r>
            <a:r>
              <a:rPr lang="ko-KR" altLang="en-US"/>
              <a:t>그리고 아이디 식별에 따른 삭제버튼 유</a:t>
            </a:r>
            <a:r>
              <a:rPr lang="en-US" altLang="ko-KR"/>
              <a:t>/</a:t>
            </a:r>
            <a:r>
              <a:rPr lang="ko-KR" altLang="en-US"/>
              <a:t>무를 위해서</a:t>
            </a:r>
            <a:r>
              <a:rPr lang="en-US" altLang="ko-KR"/>
              <a:t> </a:t>
            </a:r>
          </a:p>
          <a:p>
            <a:pPr lvl="0">
              <a:defRPr/>
            </a:pPr>
            <a:r>
              <a:rPr lang="en-US" altLang="ko-KR"/>
              <a:t>Javascript</a:t>
            </a:r>
            <a:r>
              <a:rPr lang="ko-KR" altLang="en-US"/>
              <a:t> 에서 </a:t>
            </a:r>
            <a:r>
              <a:rPr lang="en-US" altLang="ko-KR"/>
              <a:t>for</a:t>
            </a:r>
            <a:r>
              <a:rPr lang="ko-KR" altLang="en-US"/>
              <a:t>문을 사용해 각각의 댓글을 보여주고</a:t>
            </a:r>
            <a:r>
              <a:rPr lang="en-US" altLang="ko-KR"/>
              <a:t>, </a:t>
            </a:r>
            <a:r>
              <a:rPr lang="ko-KR" altLang="en-US"/>
              <a:t>적는 부분에 서로 다른 </a:t>
            </a:r>
            <a:r>
              <a:rPr lang="en-US" altLang="ko-KR"/>
              <a:t>id</a:t>
            </a:r>
            <a:r>
              <a:rPr lang="ko-KR" altLang="en-US"/>
              <a:t>값을 지정했습니다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댓글 정렬 기능입니다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댓글과 대댓글을 같은 그룹으로 묶고</a:t>
            </a:r>
            <a:r>
              <a:rPr lang="en-US" altLang="ko-KR"/>
              <a:t>, </a:t>
            </a:r>
            <a:r>
              <a:rPr lang="ko-KR" altLang="en-US"/>
              <a:t>그 안에서의 정렬을 하기 위해서 </a:t>
            </a:r>
            <a:r>
              <a:rPr lang="en-US" altLang="ko-KR"/>
              <a:t>Primary Key</a:t>
            </a:r>
            <a:r>
              <a:rPr lang="ko-KR" altLang="en-US"/>
              <a:t>가 없는 테이블로 작성했습니다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부모 댓글을 최신순으로 표현하고</a:t>
            </a:r>
            <a:r>
              <a:rPr lang="en-US" altLang="ko-KR"/>
              <a:t> </a:t>
            </a:r>
            <a:r>
              <a:rPr lang="ko-KR" altLang="en-US"/>
              <a:t>각각에 해당되는 대댓글을 시간순으로 표현하기 위해서</a:t>
            </a:r>
            <a:r>
              <a:rPr lang="en-US" altLang="ko-KR"/>
              <a:t>,</a:t>
            </a:r>
          </a:p>
          <a:p>
            <a:pPr lvl="0">
              <a:defRPr/>
            </a:pPr>
            <a:r>
              <a:rPr lang="en-US" altLang="ko-KR"/>
              <a:t>comment_id(</a:t>
            </a:r>
            <a:r>
              <a:rPr lang="ko-KR" altLang="en-US"/>
              <a:t>댓글의 그룹 아이디</a:t>
            </a:r>
            <a:r>
              <a:rPr lang="en-US" altLang="ko-KR"/>
              <a:t>)</a:t>
            </a:r>
            <a:r>
              <a:rPr lang="ko-KR" altLang="en-US"/>
              <a:t>가 내림차순이면서</a:t>
            </a:r>
            <a:r>
              <a:rPr lang="en-US" altLang="ko-KR"/>
              <a:t>, </a:t>
            </a:r>
            <a:r>
              <a:rPr lang="ko-KR" altLang="en-US"/>
              <a:t>동시에 생성된 시간 순으로 정렬했습니다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데이터베이스는 유저를 관리하는 테이블과 게시판에 관한 테이블</a:t>
            </a:r>
            <a:r>
              <a:rPr lang="en-US" altLang="ko-KR"/>
              <a:t>,</a:t>
            </a:r>
            <a:r>
              <a:rPr lang="ko-KR" altLang="en-US"/>
              <a:t> 지도단에서 메모를 저장해주는 테이블로 설계했습니다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댓글 삭제는 두 가지 방식으로 나눴습니다</a:t>
            </a:r>
            <a:r>
              <a:rPr lang="en-US" altLang="ko-KR"/>
              <a:t>. </a:t>
            </a:r>
          </a:p>
          <a:p>
            <a:pPr lvl="0">
              <a:defRPr/>
            </a:pPr>
            <a:r>
              <a:rPr lang="en-US" altLang="ko-KR"/>
              <a:t>Service</a:t>
            </a:r>
            <a:r>
              <a:rPr lang="ko-KR" altLang="en-US"/>
              <a:t>단에서 댓글의 </a:t>
            </a:r>
            <a:r>
              <a:rPr lang="en-US" altLang="ko-KR"/>
              <a:t>layer, </a:t>
            </a:r>
            <a:r>
              <a:rPr lang="ko-KR" altLang="en-US"/>
              <a:t>즉 부모인지 자식인지를 판별해서</a:t>
            </a:r>
          </a:p>
          <a:p>
            <a:pPr lvl="0">
              <a:defRPr/>
            </a:pPr>
            <a:r>
              <a:rPr lang="ko-KR" altLang="en-US"/>
              <a:t>부모 댓글일 때는 대댓글까지 전부 삭제되고</a:t>
            </a:r>
            <a:r>
              <a:rPr lang="en-US" altLang="ko-KR"/>
              <a:t>, </a:t>
            </a:r>
            <a:r>
              <a:rPr lang="ko-KR" altLang="en-US"/>
              <a:t>자식 댓글일 때는 삭제하고자 하는 대댓글 하나만 삭제되게 설정하였습니다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최종적으로 카테고리 검색과</a:t>
            </a:r>
            <a:r>
              <a:rPr lang="en-US" altLang="ko-KR"/>
              <a:t>, </a:t>
            </a:r>
            <a:r>
              <a:rPr lang="ko-KR" altLang="en-US"/>
              <a:t>키워드 검색을 합쳐서 놓은 모습입니다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카카오 맵 </a:t>
            </a:r>
            <a:r>
              <a:rPr lang="en-US" altLang="ko-KR"/>
              <a:t>api</a:t>
            </a:r>
            <a:r>
              <a:rPr lang="ko-KR" altLang="en-US"/>
              <a:t>에서 제공하는 검색방식이 저렇게 두 개가 있어서</a:t>
            </a:r>
            <a:r>
              <a:rPr lang="en-US" altLang="ko-KR"/>
              <a:t>, </a:t>
            </a:r>
            <a:r>
              <a:rPr lang="ko-KR" altLang="en-US"/>
              <a:t>주어진 기능을 최대한 활용하기 위해 두 가지 기능을 한 화면에 같이 넣게 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 홈페이지에서 사진</a:t>
            </a:r>
            <a:r>
              <a:rPr lang="en-US" altLang="ko-KR"/>
              <a:t>, </a:t>
            </a:r>
            <a:r>
              <a:rPr lang="ko-KR" altLang="en-US"/>
              <a:t>검색 등을 통해 페이지 이동이 되기 때문에</a:t>
            </a:r>
            <a:r>
              <a:rPr lang="en-US" altLang="ko-KR"/>
              <a:t>, </a:t>
            </a:r>
          </a:p>
          <a:p>
            <a:pPr lvl="0">
              <a:defRPr/>
            </a:pPr>
            <a:r>
              <a:rPr lang="ko-KR" altLang="en-US"/>
              <a:t>페이지 요청 시 이전 페이지에서 넘어온 값을 확인하고</a:t>
            </a:r>
            <a:r>
              <a:rPr lang="en-US" altLang="ko-KR"/>
              <a:t>, </a:t>
            </a:r>
            <a:r>
              <a:rPr lang="ko-KR" altLang="en-US"/>
              <a:t>있을 시에는 그 값을</a:t>
            </a:r>
            <a:r>
              <a:rPr lang="en-US" altLang="ko-KR"/>
              <a:t> </a:t>
            </a:r>
            <a:r>
              <a:rPr lang="ko-KR" altLang="en-US"/>
              <a:t>키워드 검색창에 넣어서 시작되게 해줍니다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다음은 버튼에 대한 설명입니다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키워드 검색과 카테고리 검색이 동시에 작동할 시</a:t>
            </a:r>
            <a:r>
              <a:rPr lang="en-US" altLang="ko-KR"/>
              <a:t>, </a:t>
            </a:r>
            <a:r>
              <a:rPr lang="ko-KR" altLang="en-US"/>
              <a:t>제공되는 </a:t>
            </a:r>
            <a:r>
              <a:rPr lang="en-US" altLang="ko-KR"/>
              <a:t>api</a:t>
            </a:r>
            <a:r>
              <a:rPr lang="ko-KR" altLang="en-US"/>
              <a:t>에서 이름이 같으면서 기능이 다른 </a:t>
            </a:r>
            <a:r>
              <a:rPr lang="en-US" altLang="ko-KR"/>
              <a:t>JS fuction</a:t>
            </a:r>
            <a:r>
              <a:rPr lang="ko-KR" altLang="en-US"/>
              <a:t>가 있어</a:t>
            </a:r>
          </a:p>
          <a:p>
            <a:pPr lvl="0">
              <a:defRPr/>
            </a:pPr>
            <a:r>
              <a:rPr lang="ko-KR" altLang="en-US"/>
              <a:t>위치를 표시하는 마커 저장 과정에서의 오류가 있었습니다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그래서</a:t>
            </a:r>
            <a:r>
              <a:rPr lang="en-US" altLang="ko-KR"/>
              <a:t>, </a:t>
            </a:r>
            <a:r>
              <a:rPr lang="ko-KR" altLang="en-US"/>
              <a:t>화면을 과하게 차지하는 부담도 덜고</a:t>
            </a:r>
            <a:r>
              <a:rPr lang="en-US" altLang="ko-KR"/>
              <a:t> </a:t>
            </a:r>
            <a:r>
              <a:rPr lang="ko-KR" altLang="en-US"/>
              <a:t>기능을 매끄럽게 실행시키기 위해서 각각의 기능을 불러오고</a:t>
            </a:r>
            <a:r>
              <a:rPr lang="en-US" altLang="ko-KR"/>
              <a:t>,</a:t>
            </a:r>
          </a:p>
          <a:p>
            <a:pPr lvl="0">
              <a:defRPr/>
            </a:pPr>
            <a:r>
              <a:rPr lang="ko-KR" altLang="en-US"/>
              <a:t>이전에 작동하던 기능들을 초기화 시켜주는 버튼을 만들었습니다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마지막으로 보완</a:t>
            </a:r>
            <a:r>
              <a:rPr lang="en-US" altLang="ko-KR"/>
              <a:t>&amp;</a:t>
            </a:r>
            <a:r>
              <a:rPr lang="ko-KR" altLang="en-US"/>
              <a:t>개선점 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관리자 계정을 통한 사이트 관리</a:t>
            </a:r>
            <a:r>
              <a:rPr lang="en-US" altLang="ko-KR"/>
              <a:t>,</a:t>
            </a:r>
            <a:r>
              <a:rPr lang="ko-KR" altLang="en-US"/>
              <a:t> 지도 검색의 편의성</a:t>
            </a:r>
            <a:r>
              <a:rPr lang="en-US" altLang="ko-KR"/>
              <a:t>,</a:t>
            </a:r>
            <a:r>
              <a:rPr lang="ko-KR" altLang="en-US"/>
              <a:t> 구글</a:t>
            </a:r>
            <a:r>
              <a:rPr lang="en-US" altLang="ko-KR"/>
              <a:t>API</a:t>
            </a:r>
            <a:r>
              <a:rPr lang="ko-KR" altLang="en-US"/>
              <a:t>를 사용한 월드맵 확장</a:t>
            </a:r>
          </a:p>
          <a:p>
            <a:pPr lvl="0">
              <a:defRPr/>
            </a:pPr>
            <a:r>
              <a:rPr lang="ko-KR" altLang="en-US"/>
              <a:t>이러한 점을 보완하고 개선하면 좀 더 사용자와 관리자가 이용하기에 편한 사이트가 될 것이라고 생각합니다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메인화면의 메뉴바 입니다</a:t>
            </a:r>
            <a:r>
              <a:rPr lang="en-US" altLang="ko-KR"/>
              <a:t>.</a:t>
            </a:r>
            <a:r>
              <a:rPr lang="ko-KR" altLang="en-US"/>
              <a:t> 기본적으로 헤더로 사용할 수 있게 </a:t>
            </a:r>
            <a:r>
              <a:rPr lang="en-US" altLang="ko-KR"/>
              <a:t>position: fixed</a:t>
            </a:r>
            <a:r>
              <a:rPr lang="ko-KR" altLang="en-US"/>
              <a:t> 속성을 주어 사용자가 사용하기 편하도록 화면이 바뀌어도 고정된 위치에서 따라오게 만들었습니다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또한</a:t>
            </a:r>
            <a:r>
              <a:rPr lang="en-US" altLang="ko-KR"/>
              <a:t>,</a:t>
            </a:r>
            <a:r>
              <a:rPr lang="ko-KR" altLang="en-US"/>
              <a:t> 메인화면에서는 화면이 최상단일경우 배경색이 없고 글씨색을 검은색으로 해두었지만 제이퀘리로 스크롤이벤트를 주어 메뉴바가 지정된 위치에서 벗어나면 </a:t>
            </a:r>
            <a:r>
              <a:rPr lang="en-US" altLang="ko-KR"/>
              <a:t>css</a:t>
            </a:r>
            <a:r>
              <a:rPr lang="ko-KR" altLang="en-US"/>
              <a:t>가 추가되어 배경색과 글씨색이 바뀌게 만들었습니다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메인화면의 검색기능입니다</a:t>
            </a:r>
            <a:r>
              <a:rPr lang="en-US" altLang="ko-KR"/>
              <a:t>.</a:t>
            </a:r>
            <a:r>
              <a:rPr lang="ko-KR" altLang="en-US"/>
              <a:t> 사진을 클릭하면 미리 지정해둔 고정된 </a:t>
            </a:r>
            <a:r>
              <a:rPr lang="en-US" altLang="ko-KR"/>
              <a:t>id</a:t>
            </a:r>
            <a:r>
              <a:rPr lang="ko-KR" altLang="en-US"/>
              <a:t>값을 </a:t>
            </a:r>
            <a:r>
              <a:rPr lang="en-US" altLang="ko-KR"/>
              <a:t>request.getParameter</a:t>
            </a:r>
            <a:r>
              <a:rPr lang="ko-KR" altLang="en-US"/>
              <a:t>를 사용하여 가져오고 </a:t>
            </a:r>
            <a:r>
              <a:rPr lang="en-US" altLang="ko-KR"/>
              <a:t>Model</a:t>
            </a:r>
            <a:r>
              <a:rPr lang="ko-KR" altLang="en-US"/>
              <a:t>객체로 저장해 지도단에 전달해줍니다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직접검색은 폼태그를 사용해 사용자로부터 입력을 받고</a:t>
            </a:r>
            <a:r>
              <a:rPr lang="en-US" altLang="ko-KR"/>
              <a:t>,</a:t>
            </a:r>
            <a:r>
              <a:rPr lang="ko-KR" altLang="en-US"/>
              <a:t> 사진으로 검색과 마찬가지로 지도단에 전달하게 만들었습니다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길찾기 입니다</a:t>
            </a:r>
            <a:r>
              <a:rPr lang="en-US" altLang="ko-KR"/>
              <a:t>.</a:t>
            </a:r>
            <a:r>
              <a:rPr lang="ko-KR" altLang="en-US"/>
              <a:t> 카카오에서 길찾기 기능은 오픈</a:t>
            </a:r>
            <a:r>
              <a:rPr lang="en-US" altLang="ko-KR"/>
              <a:t>api</a:t>
            </a:r>
            <a:r>
              <a:rPr lang="ko-KR" altLang="en-US"/>
              <a:t>로 제공하지 않아서 카카오맵</a:t>
            </a:r>
            <a:r>
              <a:rPr lang="en-US" altLang="ko-KR"/>
              <a:t>URL</a:t>
            </a:r>
            <a:r>
              <a:rPr lang="ko-KR" altLang="en-US"/>
              <a:t>이 새창으로 띄워지게 만들었습니다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출발지와 도착지를 입력받고 저장하고</a:t>
            </a:r>
            <a:r>
              <a:rPr lang="en-US" altLang="ko-KR"/>
              <a:t>,</a:t>
            </a:r>
            <a:r>
              <a:rPr lang="ko-KR" altLang="en-US"/>
              <a:t> 한글화 해서</a:t>
            </a:r>
            <a:r>
              <a:rPr lang="en-US" altLang="ko-KR"/>
              <a:t>,</a:t>
            </a:r>
            <a:r>
              <a:rPr lang="ko-KR" altLang="en-US"/>
              <a:t> 리다이렉트로 카카오맵 주소에 출발지와 도착지 값을 넣어서 바로 검색이 될 수 있게 만들어 줬습니다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폼태그를 사용해 사용자로부터 아이디와 비밀번호를 입력받고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equals</a:t>
            </a:r>
            <a:r>
              <a:rPr lang="ko-KR" altLang="en-US"/>
              <a:t>메소드를 이용해 데이터베이스에 있는 아이디와 비밀번호를 비교하여 일치하면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loginUser</a:t>
            </a:r>
            <a:r>
              <a:rPr lang="ko-KR" altLang="en-US"/>
              <a:t>와 아이디값을 가진 세션이 만들어지게 했습니다</a:t>
            </a:r>
            <a:r>
              <a:rPr lang="en-US" altLang="ko-KR"/>
              <a:t>.</a:t>
            </a:r>
            <a:r>
              <a:rPr lang="ko-KR" altLang="en-US"/>
              <a:t> 해서 이 세션이 있으면 로그인처리가 될 수 있게 만들었습니다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D8BD707-D9CF-40AE-B4C6-C98DA3205C09}" type="datetime1">
              <a:rPr lang="en-US"/>
              <a:pPr>
                <a:defRPr/>
              </a:pPr>
              <a:t>7/6/2021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B4DB"/>
                </a:solidFill>
                <a:latin typeface="함초롬바탕"/>
                <a:cs typeface="함초롬바탕"/>
              </a:defRPr>
            </a:lvl1pPr>
          </a:lstStyle>
          <a:p>
            <a:pPr marL="12700">
              <a:lnSpc>
                <a:spcPts val="1145"/>
              </a:lnSpc>
              <a:defRPr/>
            </a:pPr>
            <a:r>
              <a:rPr b="0" spc="10"/>
              <a:t>- </a:t>
            </a:r>
            <a:fld id="{81D60167-4931-47E6-BA6A-407CBD079E47}" type="slidenum">
              <a:rPr b="0" spc="5"/>
              <a:pPr marL="12700">
                <a:lnSpc>
                  <a:spcPts val="1145"/>
                </a:lnSpc>
                <a:defRPr/>
              </a:pPr>
              <a:t>‹#›</a:t>
            </a:fld>
            <a:r>
              <a:rPr b="0" spc="50"/>
              <a:t> </a:t>
            </a:r>
            <a:r>
              <a:rPr b="0" spc="10"/>
              <a:t>-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238EE62B-1CDA-468F-A69C-4CB44F61D270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C63303C-4907-4EDA-8CD9-9CFD00CA386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2021-07-06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662813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en-US" altLang="ko-KR" sz="10000"/>
              <a:t>Hello World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2420860"/>
            <a:ext cx="8534399" cy="3816491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ko-KR" sz="3600" b="1">
                <a:solidFill>
                  <a:schemeClr val="tx1"/>
                </a:solidFill>
              </a:rPr>
              <a:t>TEAM</a:t>
            </a:r>
            <a:r>
              <a:rPr lang="ko-KR" altLang="en-US" sz="3600" b="1">
                <a:solidFill>
                  <a:schemeClr val="tx1"/>
                </a:solidFill>
              </a:rPr>
              <a:t> </a:t>
            </a:r>
            <a:r>
              <a:rPr lang="en-US" altLang="ko-KR" sz="3600" b="1">
                <a:solidFill>
                  <a:schemeClr val="tx1"/>
                </a:solidFill>
              </a:rPr>
              <a:t>EXE</a:t>
            </a:r>
          </a:p>
          <a:p>
            <a:pPr>
              <a:defRPr/>
            </a:pPr>
            <a:endParaRPr lang="en-US" altLang="ko-KR" sz="3600" b="1">
              <a:solidFill>
                <a:schemeClr val="tx1"/>
              </a:solidFill>
            </a:endParaRPr>
          </a:p>
          <a:p>
            <a:pPr lvl="3" algn="l">
              <a:defRPr/>
            </a:pPr>
            <a:r>
              <a:rPr lang="ko-KR" altLang="en-US" sz="3600" b="1">
                <a:solidFill>
                  <a:schemeClr val="tx1"/>
                </a:solidFill>
              </a:rPr>
              <a:t>배동민</a:t>
            </a:r>
            <a:r>
              <a:rPr lang="ko-KR" altLang="en-US" sz="3600"/>
              <a:t> </a:t>
            </a:r>
            <a:r>
              <a:rPr lang="en-US" altLang="ko-KR" sz="3600">
                <a:solidFill>
                  <a:schemeClr val="tx1"/>
                </a:solidFill>
              </a:rPr>
              <a:t>-</a:t>
            </a:r>
            <a:r>
              <a:rPr lang="ko-KR" altLang="en-US" sz="3000">
                <a:solidFill>
                  <a:schemeClr val="tx1"/>
                </a:solidFill>
              </a:rPr>
              <a:t> 회원관리</a:t>
            </a:r>
            <a:r>
              <a:rPr lang="en-US" altLang="ko-KR" sz="3000">
                <a:solidFill>
                  <a:schemeClr val="tx1"/>
                </a:solidFill>
              </a:rPr>
              <a:t>,</a:t>
            </a:r>
            <a:r>
              <a:rPr lang="ko-KR" altLang="en-US" sz="3000">
                <a:solidFill>
                  <a:schemeClr val="tx1"/>
                </a:solidFill>
              </a:rPr>
              <a:t> 길찾기</a:t>
            </a:r>
            <a:r>
              <a:rPr lang="en-US" altLang="ko-KR" sz="3000">
                <a:solidFill>
                  <a:schemeClr val="tx1"/>
                </a:solidFill>
              </a:rPr>
              <a:t>,</a:t>
            </a:r>
            <a:r>
              <a:rPr lang="ko-KR" altLang="en-US" sz="3000">
                <a:solidFill>
                  <a:schemeClr val="tx1"/>
                </a:solidFill>
              </a:rPr>
              <a:t> 이용방법</a:t>
            </a:r>
          </a:p>
          <a:p>
            <a:pPr lvl="3" algn="l">
              <a:defRPr/>
            </a:pPr>
            <a:r>
              <a:rPr lang="ko-KR" altLang="en-US" sz="3600" b="1">
                <a:solidFill>
                  <a:schemeClr val="tx1"/>
                </a:solidFill>
              </a:rPr>
              <a:t>이도현</a:t>
            </a:r>
            <a:r>
              <a:rPr lang="ko-KR" altLang="en-US" sz="3000"/>
              <a:t> </a:t>
            </a:r>
            <a:r>
              <a:rPr lang="en-US" altLang="ko-KR" sz="3600">
                <a:solidFill>
                  <a:schemeClr val="tx1"/>
                </a:solidFill>
              </a:rPr>
              <a:t>-</a:t>
            </a:r>
            <a:r>
              <a:rPr lang="ko-KR" altLang="en-US" sz="3000"/>
              <a:t> </a:t>
            </a:r>
            <a:r>
              <a:rPr lang="ko-KR" altLang="en-US" sz="3000">
                <a:solidFill>
                  <a:schemeClr val="tx1"/>
                </a:solidFill>
              </a:rPr>
              <a:t>회원관리</a:t>
            </a:r>
            <a:r>
              <a:rPr lang="en-US" altLang="ko-KR" sz="3000">
                <a:solidFill>
                  <a:schemeClr val="tx1"/>
                </a:solidFill>
              </a:rPr>
              <a:t>,</a:t>
            </a:r>
            <a:r>
              <a:rPr lang="ko-KR" altLang="en-US" sz="3000">
                <a:solidFill>
                  <a:schemeClr val="tx1"/>
                </a:solidFill>
              </a:rPr>
              <a:t> 메모기능</a:t>
            </a:r>
          </a:p>
          <a:p>
            <a:pPr lvl="3" algn="l">
              <a:defRPr/>
            </a:pPr>
            <a:r>
              <a:rPr lang="ko-KR" altLang="en-US" sz="3600" b="1">
                <a:solidFill>
                  <a:schemeClr val="tx1"/>
                </a:solidFill>
              </a:rPr>
              <a:t>김샤론</a:t>
            </a:r>
            <a:r>
              <a:rPr lang="ko-KR" altLang="en-US" sz="3600"/>
              <a:t> </a:t>
            </a:r>
            <a:r>
              <a:rPr lang="en-US" altLang="ko-KR" sz="3600">
                <a:solidFill>
                  <a:schemeClr val="tx1"/>
                </a:solidFill>
              </a:rPr>
              <a:t>-</a:t>
            </a:r>
            <a:r>
              <a:rPr lang="ko-KR" altLang="en-US" sz="3600"/>
              <a:t> </a:t>
            </a:r>
            <a:r>
              <a:rPr lang="ko-KR" altLang="en-US" sz="3000">
                <a:solidFill>
                  <a:schemeClr val="tx1"/>
                </a:solidFill>
              </a:rPr>
              <a:t>게시판</a:t>
            </a:r>
            <a:r>
              <a:rPr lang="en-US" altLang="ko-KR" sz="3000">
                <a:solidFill>
                  <a:schemeClr val="tx1"/>
                </a:solidFill>
              </a:rPr>
              <a:t>,</a:t>
            </a:r>
            <a:r>
              <a:rPr lang="ko-KR" altLang="en-US" sz="3000">
                <a:solidFill>
                  <a:schemeClr val="tx1"/>
                </a:solidFill>
              </a:rPr>
              <a:t> 지도</a:t>
            </a:r>
            <a:r>
              <a:rPr lang="en-US" altLang="ko-KR" sz="3000">
                <a:solidFill>
                  <a:schemeClr val="tx1"/>
                </a:solidFill>
              </a:rPr>
              <a:t>API</a:t>
            </a:r>
          </a:p>
          <a:p>
            <a:pPr lvl="3" algn="l">
              <a:defRPr/>
            </a:pPr>
            <a:r>
              <a:rPr lang="ko-KR" altLang="en-US" sz="3600" b="1">
                <a:solidFill>
                  <a:schemeClr val="tx1"/>
                </a:solidFill>
              </a:rPr>
              <a:t>이택림</a:t>
            </a:r>
            <a:r>
              <a:rPr lang="ko-KR" altLang="en-US" sz="3600"/>
              <a:t> </a:t>
            </a:r>
            <a:r>
              <a:rPr lang="en-US" altLang="ko-KR" sz="3600">
                <a:solidFill>
                  <a:schemeClr val="tx1"/>
                </a:solidFill>
              </a:rPr>
              <a:t>-</a:t>
            </a:r>
            <a:r>
              <a:rPr lang="ko-KR" altLang="en-US" sz="3000">
                <a:solidFill>
                  <a:schemeClr val="tx1"/>
                </a:solidFill>
              </a:rPr>
              <a:t> 게시판</a:t>
            </a:r>
            <a:r>
              <a:rPr lang="en-US" altLang="ko-KR" sz="3000">
                <a:solidFill>
                  <a:schemeClr val="tx1"/>
                </a:solidFill>
              </a:rPr>
              <a:t>,</a:t>
            </a:r>
            <a:r>
              <a:rPr lang="ko-KR" altLang="en-US" sz="3000">
                <a:solidFill>
                  <a:schemeClr val="tx1"/>
                </a:solidFill>
              </a:rPr>
              <a:t> 지도</a:t>
            </a:r>
            <a:r>
              <a:rPr lang="en-US" altLang="ko-KR" sz="3000">
                <a:solidFill>
                  <a:schemeClr val="tx1"/>
                </a:solidFill>
              </a:rPr>
              <a:t>API</a:t>
            </a:r>
          </a:p>
          <a:p>
            <a:pPr lvl="3" algn="l">
              <a:defRPr/>
            </a:pPr>
            <a:endParaRPr lang="en-US" altLang="ko-KR" sz="3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298" y="1208503"/>
            <a:ext cx="6840854" cy="45247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6226" y="1208503"/>
            <a:ext cx="3816478" cy="45247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298" y="6087237"/>
            <a:ext cx="11233404" cy="366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		사진으로 검색						      검색결과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89220" y="1287878"/>
            <a:ext cx="1646284" cy="3941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96225" y="1208503"/>
            <a:ext cx="3816478" cy="335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12" idx="3"/>
            <a:endCxn id="13" idx="1"/>
          </p:cNvCxnSpPr>
          <p:nvPr/>
        </p:nvCxnSpPr>
        <p:spPr>
          <a:xfrm flipV="1">
            <a:off x="2135505" y="1376395"/>
            <a:ext cx="5760720" cy="18821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2BBC20D-C5C1-4774-8FCC-CDB6252A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여행지 검색</a:t>
            </a:r>
            <a:endParaRPr lang="ko-KR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1261" y="979383"/>
            <a:ext cx="6967483" cy="19232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52206" y="1166607"/>
            <a:ext cx="3816478" cy="45247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20378" y="6094095"/>
            <a:ext cx="1080136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검색결과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752206" y="1166607"/>
            <a:ext cx="3816478" cy="335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85948" y="3085684"/>
            <a:ext cx="5778109" cy="336769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211864" y="3667125"/>
            <a:ext cx="4104514" cy="1778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/>
          <p:cNvCxnSpPr>
            <a:endCxn id="13" idx="1"/>
          </p:cNvCxnSpPr>
          <p:nvPr/>
        </p:nvCxnSpPr>
        <p:spPr>
          <a:xfrm flipV="1">
            <a:off x="3863721" y="1334500"/>
            <a:ext cx="3888484" cy="6064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83585" y="2540056"/>
            <a:ext cx="1080136" cy="363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직접검색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67557" y="1773106"/>
            <a:ext cx="1296163" cy="335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FFC64F-DA2B-411C-ADB0-A43011B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여행지 검색</a:t>
            </a:r>
            <a:endParaRPr lang="ko-KR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ko-KR" altLang="en-US" sz="4400"/>
              <a:t>길 찾기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914" y="1268694"/>
            <a:ext cx="4627385" cy="16365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5998" y="1268694"/>
            <a:ext cx="5644286" cy="485277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71330" y="1658224"/>
            <a:ext cx="2442450" cy="906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49186" y="2900367"/>
            <a:ext cx="2345874" cy="665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8915" y="3360449"/>
            <a:ext cx="4680572" cy="276101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41391" y="5317441"/>
            <a:ext cx="4584909" cy="376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10" idx="3"/>
            <a:endCxn id="11" idx="1"/>
          </p:cNvCxnSpPr>
          <p:nvPr/>
        </p:nvCxnSpPr>
        <p:spPr>
          <a:xfrm>
            <a:off x="3713780" y="2111558"/>
            <a:ext cx="2435406" cy="11214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40017" y="6121466"/>
            <a:ext cx="4824604" cy="364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		카카오</a:t>
            </a:r>
            <a:r>
              <a:rPr lang="en-US" altLang="ko-KR"/>
              <a:t>URL </a:t>
            </a:r>
            <a:r>
              <a:rPr lang="ko-KR" altLang="en-US"/>
              <a:t>결과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E374B9-A63C-4FFB-9C90-CE389E0D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길 찾기</a:t>
            </a:r>
            <a:endParaRPr lang="ko-KR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ko-KR" altLang="en-US" sz="4400"/>
              <a:t>회원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273" y="1261518"/>
            <a:ext cx="4758827" cy="23794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12772" y="1254254"/>
            <a:ext cx="5749581" cy="23660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12772" y="3883488"/>
            <a:ext cx="5775845" cy="27139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3273" y="3883488"/>
            <a:ext cx="4790850" cy="27139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246454" y="1866240"/>
            <a:ext cx="5082215" cy="1529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0200" y="4942561"/>
            <a:ext cx="4695709" cy="805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8118" y="4517780"/>
            <a:ext cx="2057838" cy="161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8BD4D2-3054-402C-89CE-E476377F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로그인</a:t>
            </a:r>
            <a:endParaRPr lang="ko-KR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298" y="1241559"/>
            <a:ext cx="4536567" cy="25203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80500" y="2591814"/>
            <a:ext cx="1584198" cy="273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804668" y="1241559"/>
            <a:ext cx="5908034" cy="252031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50576" y="2169074"/>
            <a:ext cx="3642036" cy="166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5414" y="3866610"/>
            <a:ext cx="9361170" cy="28748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880500" y="4963724"/>
            <a:ext cx="6663805" cy="1462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870E8E-3A80-46EC-9EB0-E053E35B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로그인 유지</a:t>
            </a:r>
            <a:endParaRPr lang="ko-KR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280" y="2641714"/>
            <a:ext cx="3858881" cy="24843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7810" y="1340710"/>
            <a:ext cx="6976649" cy="508631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31880" y="3501010"/>
            <a:ext cx="4536567" cy="1872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FB269AC-ABD0-446C-908F-FE93577C7482}"/>
              </a:ext>
            </a:extLst>
          </p:cNvPr>
          <p:cNvSpPr txBox="1">
            <a:spLocks/>
          </p:cNvSpPr>
          <p:nvPr/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rtl="0" eaLnBrk="1" latinLnBrk="1" hangingPunct="1">
              <a:defRPr>
                <a:solidFill>
                  <a:schemeClr val="tx2"/>
                </a:solidFill>
              </a:defRPr>
            </a:lvl2pPr>
            <a:lvl3pPr rtl="0" eaLnBrk="1" latinLnBrk="1" hangingPunct="1">
              <a:defRPr>
                <a:solidFill>
                  <a:schemeClr val="tx2"/>
                </a:solidFill>
              </a:defRPr>
            </a:lvl3pPr>
            <a:lvl4pPr rtl="0" eaLnBrk="1" latinLnBrk="1" hangingPunct="1">
              <a:defRPr>
                <a:solidFill>
                  <a:schemeClr val="tx2"/>
                </a:solidFill>
              </a:defRPr>
            </a:lvl4pPr>
            <a:lvl5pPr rtl="0" eaLnBrk="1" latinLnBrk="1" hangingPunct="1">
              <a:defRPr>
                <a:solidFill>
                  <a:schemeClr val="tx2"/>
                </a:solidFill>
              </a:defRPr>
            </a:lvl5pPr>
            <a:lvl6pPr rtl="0" eaLnBrk="1" latinLnBrk="1" hangingPunct="1">
              <a:defRPr>
                <a:solidFill>
                  <a:schemeClr val="tx2"/>
                </a:solidFill>
              </a:defRPr>
            </a:lvl6pPr>
            <a:lvl7pPr rtl="0" eaLnBrk="1" latinLnBrk="1" hangingPunct="1">
              <a:defRPr>
                <a:solidFill>
                  <a:schemeClr val="tx2"/>
                </a:solidFill>
              </a:defRPr>
            </a:lvl7pPr>
            <a:lvl8pPr rtl="0" eaLnBrk="1" latinLnBrk="1" hangingPunct="1">
              <a:defRPr>
                <a:solidFill>
                  <a:schemeClr val="tx2"/>
                </a:solidFill>
              </a:defRPr>
            </a:lvl8pPr>
            <a:lvl9pPr rtl="0"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20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로그인 유지</a:t>
            </a:r>
            <a:endParaRPr lang="ko-KR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298" y="1646777"/>
            <a:ext cx="5112639" cy="2070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646777"/>
            <a:ext cx="5616702" cy="1782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4293108"/>
            <a:ext cx="5569458" cy="17729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9298" y="4005072"/>
            <a:ext cx="5112639" cy="24483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9002" y="2391917"/>
            <a:ext cx="4313750" cy="302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07514" y="4813193"/>
            <a:ext cx="1584198" cy="1252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E13485-A165-4F4C-B85E-98C5579C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아이디</a:t>
            </a:r>
            <a:r>
              <a:rPr lang="en-US" altLang="ko-KR" sz="3200" dirty="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,</a:t>
            </a:r>
            <a:r>
              <a:rPr lang="ko-KR" altLang="en-US" sz="3200" dirty="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 비밀번호 찾기</a:t>
            </a:r>
            <a:endParaRPr lang="ko-KR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79523" y="1215264"/>
            <a:ext cx="7272909" cy="4320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28054" y="1215264"/>
            <a:ext cx="1298733" cy="378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79523" y="1932448"/>
            <a:ext cx="7272909" cy="4106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39568" y="1911043"/>
            <a:ext cx="4896612" cy="432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20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마이페이지</a:t>
            </a:r>
            <a:endParaRPr lang="ko-KR" altLang="en-US" sz="3200"/>
          </a:p>
        </p:txBody>
      </p:sp>
      <p:pic>
        <p:nvPicPr>
          <p:cNvPr id="23" name="그림 15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9298" y="2492870"/>
            <a:ext cx="4752594" cy="3960508"/>
          </a:xfrm>
          <a:prstGeom prst="rect">
            <a:avLst/>
          </a:prstGeom>
        </p:spPr>
      </p:pic>
      <p:pic>
        <p:nvPicPr>
          <p:cNvPr id="24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09122" y="2492870"/>
            <a:ext cx="6203580" cy="3960508"/>
          </a:xfrm>
          <a:prstGeom prst="rect">
            <a:avLst/>
          </a:prstGeom>
        </p:spPr>
      </p:pic>
      <p:sp>
        <p:nvSpPr>
          <p:cNvPr id="25" name="직사각형 10"/>
          <p:cNvSpPr/>
          <p:nvPr/>
        </p:nvSpPr>
        <p:spPr>
          <a:xfrm>
            <a:off x="911280" y="2636890"/>
            <a:ext cx="3744520" cy="3672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b="1"/>
              <a:t>목 차</a:t>
            </a:r>
          </a:p>
        </p:txBody>
      </p:sp>
      <p:sp>
        <p:nvSpPr>
          <p:cNvPr id="5" name="부제목 2"/>
          <p:cNvSpPr>
            <a:spLocks noGrp="1"/>
          </p:cNvSpPr>
          <p:nvPr>
            <p:ph idx="1"/>
          </p:nvPr>
        </p:nvSpPr>
        <p:spPr>
          <a:xfrm>
            <a:off x="1219201" y="1417638"/>
            <a:ext cx="10972798" cy="4525963"/>
          </a:xfrm>
        </p:spPr>
        <p:txBody>
          <a:bodyPr vert="horz" wrap="square" lIns="91440" tIns="45720" rIns="91440" bIns="45720" anchor="t">
            <a:noAutofit/>
          </a:bodyPr>
          <a:lstStyle/>
          <a:p>
            <a:pPr lvl="8">
              <a:lnSpc>
                <a:spcPct val="150000"/>
              </a:lnSpc>
              <a:spcBef>
                <a:spcPts val="760"/>
              </a:spcBef>
              <a:defRPr/>
            </a:pPr>
            <a:r>
              <a:rPr lang="ko-KR" altLang="en-US" sz="3200" b="0" spc="300">
                <a:solidFill>
                  <a:schemeClr val="tx1"/>
                </a:solidFill>
              </a:rPr>
              <a:t>개발의도</a:t>
            </a:r>
          </a:p>
          <a:p>
            <a:pPr lvl="8">
              <a:lnSpc>
                <a:spcPct val="150000"/>
              </a:lnSpc>
              <a:spcBef>
                <a:spcPts val="760"/>
              </a:spcBef>
              <a:defRPr/>
            </a:pPr>
            <a:r>
              <a:rPr lang="ko-KR" altLang="en-US" sz="3200" b="0" spc="300">
                <a:solidFill>
                  <a:schemeClr val="tx1"/>
                </a:solidFill>
              </a:rPr>
              <a:t>제작일정</a:t>
            </a:r>
          </a:p>
          <a:p>
            <a:pPr lvl="8">
              <a:lnSpc>
                <a:spcPct val="150000"/>
              </a:lnSpc>
              <a:spcBef>
                <a:spcPts val="760"/>
              </a:spcBef>
              <a:defRPr/>
            </a:pPr>
            <a:r>
              <a:rPr lang="ko-KR" altLang="en-US" sz="3200" b="0" spc="300">
                <a:solidFill>
                  <a:schemeClr val="tx1"/>
                </a:solidFill>
              </a:rPr>
              <a:t>개발환경</a:t>
            </a:r>
          </a:p>
          <a:p>
            <a:pPr lvl="8">
              <a:lnSpc>
                <a:spcPct val="150000"/>
              </a:lnSpc>
              <a:spcBef>
                <a:spcPts val="760"/>
              </a:spcBef>
              <a:defRPr/>
            </a:pPr>
            <a:r>
              <a:rPr lang="en-US" altLang="ko-KR" sz="3200" b="0" spc="300">
                <a:solidFill>
                  <a:schemeClr val="tx1"/>
                </a:solidFill>
              </a:rPr>
              <a:t>db</a:t>
            </a:r>
            <a:r>
              <a:rPr lang="ko-KR" altLang="en-US" sz="3200" b="0" spc="300">
                <a:solidFill>
                  <a:schemeClr val="tx1"/>
                </a:solidFill>
              </a:rPr>
              <a:t>설계</a:t>
            </a:r>
          </a:p>
          <a:p>
            <a:pPr lvl="8">
              <a:lnSpc>
                <a:spcPct val="150000"/>
              </a:lnSpc>
              <a:spcBef>
                <a:spcPts val="760"/>
              </a:spcBef>
              <a:defRPr/>
            </a:pPr>
            <a:r>
              <a:rPr lang="ko-KR" altLang="en-US" sz="3200" b="0" spc="300">
                <a:solidFill>
                  <a:schemeClr val="tx1"/>
                </a:solidFill>
              </a:rPr>
              <a:t>기능구현</a:t>
            </a:r>
          </a:p>
          <a:p>
            <a:pPr lvl="8">
              <a:lnSpc>
                <a:spcPct val="150000"/>
              </a:lnSpc>
              <a:spcBef>
                <a:spcPts val="760"/>
              </a:spcBef>
              <a:defRPr/>
            </a:pPr>
            <a:r>
              <a:rPr lang="ko-KR" altLang="en-US" sz="3200" b="0" spc="300">
                <a:solidFill>
                  <a:schemeClr val="tx1"/>
                </a:solidFill>
              </a:rPr>
              <a:t>시연</a:t>
            </a:r>
            <a:r>
              <a:rPr lang="en-US" altLang="ko-KR" sz="3200" b="0" spc="300">
                <a:solidFill>
                  <a:schemeClr val="tx1"/>
                </a:solidFill>
              </a:rPr>
              <a:t>,</a:t>
            </a:r>
            <a:r>
              <a:rPr lang="ko-KR" altLang="en-US" sz="3200" b="0" spc="300">
                <a:solidFill>
                  <a:schemeClr val="tx1"/>
                </a:solidFill>
              </a:rPr>
              <a:t> 질의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ko-KR" altLang="en-US" sz="4400"/>
              <a:t>이용방법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661" y="1270048"/>
            <a:ext cx="4376181" cy="47831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70511" y="1270048"/>
            <a:ext cx="527379" cy="244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3541" y="3173924"/>
            <a:ext cx="1271519" cy="1047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84040" y="1287108"/>
            <a:ext cx="4898434" cy="48088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3207" y="6195384"/>
            <a:ext cx="1872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이용방법 </a:t>
            </a:r>
            <a:r>
              <a:rPr lang="ko-KR" altLang="en-US" dirty="0" err="1"/>
              <a:t>팝업창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695060" y="3429000"/>
            <a:ext cx="254495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3D489D-E16B-4545-8DCF-3F01A6CBD618}"/>
              </a:ext>
            </a:extLst>
          </p:cNvPr>
          <p:cNvSpPr txBox="1"/>
          <p:nvPr/>
        </p:nvSpPr>
        <p:spPr>
          <a:xfrm>
            <a:off x="7662103" y="6268712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사진 </a:t>
            </a:r>
            <a:r>
              <a:rPr lang="ko-KR" altLang="en-US" dirty="0" err="1"/>
              <a:t>클릭시</a:t>
            </a:r>
            <a:r>
              <a:rPr lang="ko-KR" altLang="en-US" dirty="0"/>
              <a:t> 원본사진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D71B876-DFD7-49C4-8085-D5F3FE8A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이용방법</a:t>
            </a:r>
            <a:endParaRPr lang="ko-KR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ko-KR" altLang="en-US" sz="4400"/>
              <a:t>회원가입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A41F74-726C-0447-859A-B8BBE45E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79" y="76820"/>
            <a:ext cx="4738945" cy="670436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EE985FE-9845-B340-8568-91138726B5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652335" y="76820"/>
            <a:ext cx="5247565" cy="1539286"/>
          </a:xfrm>
          <a:ln w="38100">
            <a:noFill/>
          </a:ln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BCEBDC8-8A2B-0A48-BA31-96B6330BAAD2}"/>
              </a:ext>
            </a:extLst>
          </p:cNvPr>
          <p:cNvSpPr/>
          <p:nvPr/>
        </p:nvSpPr>
        <p:spPr>
          <a:xfrm>
            <a:off x="4896088" y="1191779"/>
            <a:ext cx="682261" cy="3846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86F1ED-1AC6-4048-A2CD-11FE6F2DE8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73"/>
          <a:stretch/>
        </p:blipFill>
        <p:spPr>
          <a:xfrm>
            <a:off x="6652333" y="1800024"/>
            <a:ext cx="5247565" cy="148393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F60C01-23D6-8A42-A13C-1E717E022DF0}"/>
              </a:ext>
            </a:extLst>
          </p:cNvPr>
          <p:cNvGrpSpPr/>
          <p:nvPr/>
        </p:nvGrpSpPr>
        <p:grpSpPr>
          <a:xfrm>
            <a:off x="6652333" y="3458200"/>
            <a:ext cx="5247565" cy="3290100"/>
            <a:chOff x="6652333" y="3458200"/>
            <a:chExt cx="5247565" cy="32901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CC0FDB1-51CE-D24B-8CAC-81CCB537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2333" y="3458200"/>
              <a:ext cx="5247565" cy="1553091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EF771F4-0820-F84D-AE0E-BC279B52F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2333" y="5195209"/>
              <a:ext cx="5247565" cy="1553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26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4BB2C70-B978-AB46-B524-DA9FB439A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9"/>
          <a:stretch/>
        </p:blipFill>
        <p:spPr>
          <a:xfrm>
            <a:off x="0" y="1399698"/>
            <a:ext cx="5594288" cy="2347550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6404958B-180A-F544-83A0-EE5BDC29E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97" r="17865" b="67499"/>
          <a:stretch/>
        </p:blipFill>
        <p:spPr>
          <a:xfrm>
            <a:off x="260307" y="4438975"/>
            <a:ext cx="5333981" cy="15227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4CB542-BD57-5B4E-92A8-98F5ADB0B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320" y="1397421"/>
            <a:ext cx="6333376" cy="4699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871D78-9925-2E4A-8AEA-55C2D6317CBA}"/>
              </a:ext>
            </a:extLst>
          </p:cNvPr>
          <p:cNvSpPr txBox="1"/>
          <p:nvPr/>
        </p:nvSpPr>
        <p:spPr>
          <a:xfrm>
            <a:off x="4592930" y="30720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이메일 인증</a:t>
            </a:r>
          </a:p>
        </p:txBody>
      </p:sp>
    </p:spTree>
    <p:extLst>
      <p:ext uri="{BB962C8B-B14F-4D97-AF65-F5344CB8AC3E}">
        <p14:creationId xmlns:p14="http://schemas.microsoft.com/office/powerpoint/2010/main" val="2755800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A66EB1-C358-B640-9008-253645447C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1472" t="50958" r="28185" b="34779"/>
          <a:stretch/>
        </p:blipFill>
        <p:spPr>
          <a:xfrm>
            <a:off x="72187" y="4914899"/>
            <a:ext cx="5874221" cy="1496263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341C8A-607E-8B44-89D1-F35F42B457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5" t="49878" r="10821" b="35452"/>
          <a:stretch/>
        </p:blipFill>
        <p:spPr>
          <a:xfrm>
            <a:off x="6096000" y="4914899"/>
            <a:ext cx="5904266" cy="16200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425F77-F034-6847-BD3B-85031C190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5" r="7296" b="83105"/>
          <a:stretch/>
        </p:blipFill>
        <p:spPr>
          <a:xfrm>
            <a:off x="6289477" y="4983778"/>
            <a:ext cx="5286361" cy="1482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C4482D-6117-EB4D-AEF1-BBCEE92AC7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8" r="5611" b="26631"/>
          <a:stretch/>
        </p:blipFill>
        <p:spPr>
          <a:xfrm>
            <a:off x="3073064" y="1106214"/>
            <a:ext cx="5686598" cy="2796989"/>
          </a:xfrm>
          <a:prstGeom prst="rect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A26FD1F-0A70-9243-A27F-0936189E5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56" y="4983778"/>
            <a:ext cx="5188082" cy="1482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762F34-2065-E543-97FF-01CF2B07DA30}"/>
              </a:ext>
            </a:extLst>
          </p:cNvPr>
          <p:cNvSpPr txBox="1"/>
          <p:nvPr/>
        </p:nvSpPr>
        <p:spPr>
          <a:xfrm>
            <a:off x="4525856" y="18058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이메일 인증</a:t>
            </a:r>
          </a:p>
        </p:txBody>
      </p:sp>
    </p:spTree>
    <p:extLst>
      <p:ext uri="{BB962C8B-B14F-4D97-AF65-F5344CB8AC3E}">
        <p14:creationId xmlns:p14="http://schemas.microsoft.com/office/powerpoint/2010/main" val="3168288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268D57-8CD6-A24D-A397-FCE202AD63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3871" y="1202800"/>
            <a:ext cx="4704510" cy="2352255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2401CC-F680-104A-A8B6-7F0A41867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33" y="1202800"/>
            <a:ext cx="4587385" cy="51124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0508F3-9978-8E45-A8BB-4D07DAB99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113" y="2221740"/>
            <a:ext cx="5892940" cy="2100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42844E-DD48-C042-86E5-2299BFAEE6AB}"/>
              </a:ext>
            </a:extLst>
          </p:cNvPr>
          <p:cNvSpPr txBox="1"/>
          <p:nvPr/>
        </p:nvSpPr>
        <p:spPr>
          <a:xfrm>
            <a:off x="4592930" y="307208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주소 찾기 </a:t>
            </a:r>
          </a:p>
        </p:txBody>
      </p:sp>
    </p:spTree>
    <p:extLst>
      <p:ext uri="{BB962C8B-B14F-4D97-AF65-F5344CB8AC3E}">
        <p14:creationId xmlns:p14="http://schemas.microsoft.com/office/powerpoint/2010/main" val="1957371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44D9434-ED5F-0A43-821B-5A545069A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88" y="465137"/>
            <a:ext cx="4305892" cy="62723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51252E-105C-2943-B878-A2A52EB4E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086" y="2641144"/>
            <a:ext cx="5538138" cy="40198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6D2634-E104-274B-AD1B-1A7F4649E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331" y="196961"/>
            <a:ext cx="5317578" cy="23427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4393C9-7DBF-0A46-9D84-8E58D2770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45" y="1065151"/>
            <a:ext cx="5639915" cy="16558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9867E2-3ECF-3F48-A81F-6A01A541F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2372" y="1338678"/>
            <a:ext cx="8819776" cy="16065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908011-3849-C444-AD23-1798A2F1FC43}"/>
              </a:ext>
            </a:extLst>
          </p:cNvPr>
          <p:cNvGrpSpPr/>
          <p:nvPr/>
        </p:nvGrpSpPr>
        <p:grpSpPr>
          <a:xfrm>
            <a:off x="1073586" y="2464857"/>
            <a:ext cx="9388226" cy="856177"/>
            <a:chOff x="854009" y="3779437"/>
            <a:chExt cx="8816040" cy="5123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55FA682-3825-BE42-B88A-EEF66D9A0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9479" b="1172"/>
            <a:stretch/>
          </p:blipFill>
          <p:spPr>
            <a:xfrm>
              <a:off x="854009" y="3779437"/>
              <a:ext cx="5241991" cy="26357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4D4ACA4-30F2-764D-AE8B-CE34D9D38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3570" t="6510" b="-1"/>
            <a:stretch/>
          </p:blipFill>
          <p:spPr>
            <a:xfrm>
              <a:off x="4852400" y="4042423"/>
              <a:ext cx="4817649" cy="24933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3E1955-F4A7-9E4E-B539-57A729B7BF20}"/>
              </a:ext>
            </a:extLst>
          </p:cNvPr>
          <p:cNvSpPr/>
          <p:nvPr/>
        </p:nvSpPr>
        <p:spPr>
          <a:xfrm>
            <a:off x="6276814" y="4370522"/>
            <a:ext cx="3657600" cy="1813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123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ko-KR" altLang="en-US" sz="4400"/>
              <a:t>개인정보 수정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B35193-0AC7-EC4E-A78B-77E906EC088E}"/>
              </a:ext>
            </a:extLst>
          </p:cNvPr>
          <p:cNvSpPr txBox="1"/>
          <p:nvPr/>
        </p:nvSpPr>
        <p:spPr>
          <a:xfrm>
            <a:off x="4592930" y="30720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개인정보 수정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CE27D6-ED86-5C47-8D15-3298B25156C2}"/>
              </a:ext>
            </a:extLst>
          </p:cNvPr>
          <p:cNvGrpSpPr/>
          <p:nvPr/>
        </p:nvGrpSpPr>
        <p:grpSpPr>
          <a:xfrm>
            <a:off x="2904319" y="1316020"/>
            <a:ext cx="5879004" cy="5126916"/>
            <a:chOff x="2811329" y="1257901"/>
            <a:chExt cx="5879004" cy="5126916"/>
          </a:xfrm>
        </p:grpSpPr>
        <p:pic>
          <p:nvPicPr>
            <p:cNvPr id="14" name="내용 개체 틀 5">
              <a:extLst>
                <a:ext uri="{FF2B5EF4-FFF2-40B4-BE49-F238E27FC236}">
                  <a16:creationId xmlns:a16="http://schemas.microsoft.com/office/drawing/2014/main" id="{8D7E8006-E914-B14A-B245-BFD3ADCA1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1329" y="1257901"/>
              <a:ext cx="5879004" cy="5126916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EEADBB7C-0245-2B43-9CF5-337AB5B04583}"/>
                </a:ext>
              </a:extLst>
            </p:cNvPr>
            <p:cNvSpPr/>
            <p:nvPr/>
          </p:nvSpPr>
          <p:spPr>
            <a:xfrm>
              <a:off x="5381948" y="5600099"/>
              <a:ext cx="954741" cy="43030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FDA5CAC-D1F4-474A-B056-3C07B4630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084" y="1257386"/>
            <a:ext cx="6013474" cy="5244183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A0260A-568E-8E49-95A3-D773E4171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880" y="1170873"/>
            <a:ext cx="6211882" cy="5417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835F925-35EB-764C-B5AA-1F1BD22AB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879" y="1170873"/>
            <a:ext cx="6211882" cy="54141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4A7807-9267-2A45-B79B-99192DF14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379" y="1985670"/>
            <a:ext cx="10388600" cy="18923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79212BB-D78E-9441-8BC0-AF5565A8A988}"/>
              </a:ext>
            </a:extLst>
          </p:cNvPr>
          <p:cNvGrpSpPr/>
          <p:nvPr/>
        </p:nvGrpSpPr>
        <p:grpSpPr>
          <a:xfrm>
            <a:off x="1016202" y="3079105"/>
            <a:ext cx="10826953" cy="885378"/>
            <a:chOff x="1134427" y="2292316"/>
            <a:chExt cx="10826953" cy="88537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BB461B9-9FF3-194D-9E18-99F84B38B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751" t="68630" r="6084" b="17157"/>
            <a:stretch/>
          </p:blipFill>
          <p:spPr>
            <a:xfrm>
              <a:off x="5827059" y="2772209"/>
              <a:ext cx="6134321" cy="405485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30C53DB-138C-F543-A6FB-2ED5BAAE6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8629" r="50814" b="15378"/>
            <a:stretch/>
          </p:blipFill>
          <p:spPr>
            <a:xfrm>
              <a:off x="1134427" y="2292316"/>
              <a:ext cx="7153581" cy="423666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69496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개발의도</a:t>
            </a:r>
            <a:endParaRPr lang="ko-KR" altLang="en-US" sz="3200" b="1"/>
          </a:p>
        </p:txBody>
      </p:sp>
      <p:sp>
        <p:nvSpPr>
          <p:cNvPr id="4" name="부제목 2"/>
          <p:cNvSpPr>
            <a:spLocks noGrp="1"/>
          </p:cNvSpPr>
          <p:nvPr/>
        </p:nvSpPr>
        <p:spPr>
          <a:xfrm>
            <a:off x="678179" y="1417638"/>
            <a:ext cx="10835641" cy="1625007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코로나19 감염 확산 종식 후 가장 하고 싶은 여가활동(복수응답)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(1순위) 코로나19 감염 확산 종식 후 가장 하고 싶은 여가활동은 ‘해외관광’이 18.5%로 가장 높다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500" b="1" i="0" u="none" strike="noStrike" kern="1200" cap="none" spc="0" normalizeH="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(1~3순위) ‘국내관광(56.1%)’, ‘친구/동호회 모임(45.0%)’, ‘영화 관람(40.4%)’ 등의 순이다</a:t>
            </a:r>
            <a:r>
              <a:rPr kumimoji="0" lang="en-US" altLang="ko-KR" sz="20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kumimoji="0" lang="ko-KR" altLang="en-US" sz="2000" b="1" i="0" u="none" strike="noStrike" kern="1200" cap="none" spc="0" normalizeH="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179" y="3121196"/>
            <a:ext cx="10835641" cy="3476244"/>
          </a:xfrm>
          <a:prstGeom prst="rect">
            <a:avLst/>
          </a:prstGeom>
        </p:spPr>
      </p:pic>
      <p:sp>
        <p:nvSpPr>
          <p:cNvPr id="6" name="부제목 2"/>
          <p:cNvSpPr>
            <a:spLocks noGrp="1"/>
          </p:cNvSpPr>
          <p:nvPr/>
        </p:nvSpPr>
        <p:spPr>
          <a:xfrm>
            <a:off x="609599" y="6297593"/>
            <a:ext cx="10835641" cy="29984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algn="r">
              <a:spcBef>
                <a:spcPct val="20000"/>
              </a:spcBef>
              <a:defRPr/>
            </a:pPr>
            <a:r>
              <a:rPr kumimoji="0" lang="en-US" altLang="ko-KR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한국문화관광연구원 </a:t>
            </a:r>
            <a:r>
              <a:rPr kumimoji="0" lang="en-US" altLang="ko-KR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2020.</a:t>
            </a:r>
            <a:r>
              <a:rPr kumimoji="0" lang="ko-KR" altLang="en-US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04</a:t>
            </a:r>
            <a:r>
              <a:rPr kumimoji="0" lang="ko-KR" altLang="en-US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</a:t>
            </a:r>
            <a:r>
              <a:rPr kumimoji="0" lang="ko-KR" altLang="en-US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2020.</a:t>
            </a:r>
            <a:r>
              <a:rPr kumimoji="0" lang="ko-KR" altLang="en-US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05(</a:t>
            </a:r>
            <a:r>
              <a:rPr kumimoji="0" lang="ko-KR" altLang="en-US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총 </a:t>
            </a:r>
            <a:r>
              <a:rPr kumimoji="0" lang="en-US" altLang="ko-KR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2,061</a:t>
            </a:r>
            <a:r>
              <a:rPr kumimoji="0" lang="ko-KR" altLang="en-US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명</a:t>
            </a:r>
            <a:r>
              <a:rPr kumimoji="0" lang="en-US" altLang="ko-KR" sz="1100" b="1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</a:t>
            </a:r>
            <a:endParaRPr kumimoji="0" lang="ko-KR" altLang="en-US" sz="1100" b="1" i="0" u="none" strike="noStrike" kern="1200" cap="none" spc="0" normalizeH="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ko-KR" altLang="en-US" sz="4400"/>
              <a:t>지도 </a:t>
            </a:r>
            <a:r>
              <a:rPr lang="en-US" altLang="ko-KR" sz="4400"/>
              <a:t>- </a:t>
            </a:r>
            <a:r>
              <a:rPr lang="ko-KR" altLang="en-US" sz="4400"/>
              <a:t>메모장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164D5A0-F9E1-FB48-B238-061DB0C17B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0163" y="1007439"/>
            <a:ext cx="11602346" cy="5511114"/>
          </a:xfrm>
        </p:spPr>
      </p:pic>
      <p:pic>
        <p:nvPicPr>
          <p:cNvPr id="5" name="내용 개체 틀 2">
            <a:extLst>
              <a:ext uri="{FF2B5EF4-FFF2-40B4-BE49-F238E27FC236}">
                <a16:creationId xmlns:a16="http://schemas.microsoft.com/office/drawing/2014/main" id="{AB24C4C4-C245-B949-943B-C236A162B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96" t="6964" b="19200"/>
          <a:stretch/>
        </p:blipFill>
        <p:spPr>
          <a:xfrm>
            <a:off x="8815337" y="134375"/>
            <a:ext cx="3232262" cy="658924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A3B6729D-92A7-D24D-8E1A-B7F8DF578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46" r="34289" b="83291"/>
          <a:stretch/>
        </p:blipFill>
        <p:spPr>
          <a:xfrm>
            <a:off x="3881448" y="1007439"/>
            <a:ext cx="4818799" cy="1279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2E513C-87E4-EF41-A8AA-9D755B8564A5}"/>
              </a:ext>
            </a:extLst>
          </p:cNvPr>
          <p:cNvSpPr txBox="1"/>
          <p:nvPr/>
        </p:nvSpPr>
        <p:spPr>
          <a:xfrm>
            <a:off x="4592930" y="268751"/>
            <a:ext cx="2419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메모장 기능 </a:t>
            </a:r>
          </a:p>
        </p:txBody>
      </p:sp>
    </p:spTree>
    <p:extLst>
      <p:ext uri="{BB962C8B-B14F-4D97-AF65-F5344CB8AC3E}">
        <p14:creationId xmlns:p14="http://schemas.microsoft.com/office/powerpoint/2010/main" val="3497152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97E7BB8F-AF5B-7B4E-BFD3-7B287F1A91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07835" y="547731"/>
            <a:ext cx="11576330" cy="5498757"/>
          </a:xfrm>
        </p:spPr>
      </p:pic>
      <p:pic>
        <p:nvPicPr>
          <p:cNvPr id="6" name="내용 개체 틀 2">
            <a:extLst>
              <a:ext uri="{FF2B5EF4-FFF2-40B4-BE49-F238E27FC236}">
                <a16:creationId xmlns:a16="http://schemas.microsoft.com/office/drawing/2014/main" id="{A71FA705-EAE7-B745-B380-D553D4C4B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35" t="34202" r="47367" b="52772"/>
          <a:stretch/>
        </p:blipFill>
        <p:spPr>
          <a:xfrm>
            <a:off x="4082255" y="2316479"/>
            <a:ext cx="2879389" cy="112776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DE5F017-B1E4-3B42-908E-928E7CE4CB22}"/>
              </a:ext>
            </a:extLst>
          </p:cNvPr>
          <p:cNvSpPr/>
          <p:nvPr/>
        </p:nvSpPr>
        <p:spPr>
          <a:xfrm>
            <a:off x="3975526" y="2987040"/>
            <a:ext cx="762000" cy="3352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내용 개체 틀 12">
            <a:extLst>
              <a:ext uri="{FF2B5EF4-FFF2-40B4-BE49-F238E27FC236}">
                <a16:creationId xmlns:a16="http://schemas.microsoft.com/office/drawing/2014/main" id="{B6844EBA-BD66-054F-B825-DB5F7C893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02" t="5148" b="19784"/>
          <a:stretch/>
        </p:blipFill>
        <p:spPr>
          <a:xfrm>
            <a:off x="8793529" y="179042"/>
            <a:ext cx="3197365" cy="65303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내용 개체 틀 19">
            <a:extLst>
              <a:ext uri="{FF2B5EF4-FFF2-40B4-BE49-F238E27FC236}">
                <a16:creationId xmlns:a16="http://schemas.microsoft.com/office/drawing/2014/main" id="{C8D48F0E-A1B3-D446-A887-8CEF396F68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742" t="1844" r="-126" b="22863"/>
          <a:stretch/>
        </p:blipFill>
        <p:spPr>
          <a:xfrm>
            <a:off x="8778784" y="339426"/>
            <a:ext cx="3105381" cy="63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13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19">
            <a:extLst>
              <a:ext uri="{FF2B5EF4-FFF2-40B4-BE49-F238E27FC236}">
                <a16:creationId xmlns:a16="http://schemas.microsoft.com/office/drawing/2014/main" id="{6BF6BE56-168E-CA46-986C-B96286489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42" t="1844" r="-126" b="22863"/>
          <a:stretch/>
        </p:blipFill>
        <p:spPr>
          <a:xfrm>
            <a:off x="475155" y="243996"/>
            <a:ext cx="3105381" cy="6370010"/>
          </a:xfrm>
          <a:prstGeom prst="rect">
            <a:avLst/>
          </a:prstGeom>
        </p:spPr>
      </p:pic>
      <p:pic>
        <p:nvPicPr>
          <p:cNvPr id="22" name="내용 개체 틀 10">
            <a:extLst>
              <a:ext uri="{FF2B5EF4-FFF2-40B4-BE49-F238E27FC236}">
                <a16:creationId xmlns:a16="http://schemas.microsoft.com/office/drawing/2014/main" id="{F87EF194-A6E5-9049-8197-029E9A1F3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" t="82962" r="2034"/>
          <a:stretch/>
        </p:blipFill>
        <p:spPr>
          <a:xfrm>
            <a:off x="226029" y="4835598"/>
            <a:ext cx="4081103" cy="17784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69AE46-FA3B-7349-B400-79F6A4E40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269" y="1541033"/>
            <a:ext cx="7875937" cy="2796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6CEA9C-61AC-5045-BBBF-9C1E12860851}"/>
              </a:ext>
            </a:extLst>
          </p:cNvPr>
          <p:cNvSpPr txBox="1"/>
          <p:nvPr/>
        </p:nvSpPr>
        <p:spPr>
          <a:xfrm>
            <a:off x="4592930" y="268751"/>
            <a:ext cx="2419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/>
              <a:t>페이징</a:t>
            </a:r>
            <a:r>
              <a:rPr kumimoji="1" lang="ko-KR" altLang="en-US" sz="3200" dirty="0"/>
              <a:t> 기능 </a:t>
            </a:r>
          </a:p>
        </p:txBody>
      </p:sp>
    </p:spTree>
    <p:extLst>
      <p:ext uri="{BB962C8B-B14F-4D97-AF65-F5344CB8AC3E}">
        <p14:creationId xmlns:p14="http://schemas.microsoft.com/office/powerpoint/2010/main" val="1493978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DC86DB-794C-2B46-8E07-ECC5400EA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2" y="176776"/>
            <a:ext cx="2532622" cy="6504447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B513456-3B77-0949-AAB9-0D8A4A248C77}"/>
              </a:ext>
            </a:extLst>
          </p:cNvPr>
          <p:cNvSpPr/>
          <p:nvPr/>
        </p:nvSpPr>
        <p:spPr>
          <a:xfrm>
            <a:off x="557604" y="5249730"/>
            <a:ext cx="1322295" cy="3227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E227A9-BFED-A744-8678-76F8E877CBFF}"/>
              </a:ext>
            </a:extLst>
          </p:cNvPr>
          <p:cNvGrpSpPr/>
          <p:nvPr/>
        </p:nvGrpSpPr>
        <p:grpSpPr>
          <a:xfrm>
            <a:off x="3682127" y="1089439"/>
            <a:ext cx="8331620" cy="2627007"/>
            <a:chOff x="3682127" y="1089439"/>
            <a:chExt cx="8331620" cy="262700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DF399D-590C-2243-9E39-2C4EABF3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2127" y="1089439"/>
              <a:ext cx="4336140" cy="127476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BAF4343-C50F-D84D-8452-F0D41951C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2127" y="2413782"/>
              <a:ext cx="8331620" cy="1302664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900B49-E388-B041-B28D-E9482A5AE126}"/>
              </a:ext>
            </a:extLst>
          </p:cNvPr>
          <p:cNvGrpSpPr/>
          <p:nvPr/>
        </p:nvGrpSpPr>
        <p:grpSpPr>
          <a:xfrm>
            <a:off x="3731692" y="4125650"/>
            <a:ext cx="8331620" cy="2382526"/>
            <a:chOff x="3731692" y="4125650"/>
            <a:chExt cx="8331620" cy="238252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42B8E98-60A0-4544-BD8A-FBE23606D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1692" y="5418253"/>
              <a:ext cx="8331620" cy="108992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5B964F-B207-8E4E-8DFB-E4D9A41F4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1692" y="4125650"/>
              <a:ext cx="4336140" cy="124302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3128DBB-D34B-964A-B400-6592D4F491F4}"/>
              </a:ext>
            </a:extLst>
          </p:cNvPr>
          <p:cNvSpPr txBox="1"/>
          <p:nvPr/>
        </p:nvSpPr>
        <p:spPr>
          <a:xfrm>
            <a:off x="4420807" y="176776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/>
              <a:t>메모장 수정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삭제 </a:t>
            </a:r>
          </a:p>
        </p:txBody>
      </p:sp>
    </p:spTree>
    <p:extLst>
      <p:ext uri="{BB962C8B-B14F-4D97-AF65-F5344CB8AC3E}">
        <p14:creationId xmlns:p14="http://schemas.microsoft.com/office/powerpoint/2010/main" val="238405603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ko-KR" altLang="en-US" sz="4400"/>
              <a:t>게시판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28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게시판</a:t>
            </a:r>
          </a:p>
        </p:txBody>
      </p:sp>
      <p:pic>
        <p:nvPicPr>
          <p:cNvPr id="5" name="그림 4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287" y="1412240"/>
            <a:ext cx="6404428" cy="47139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37339" y="3074430"/>
            <a:ext cx="1224963" cy="418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6653" y="2716100"/>
            <a:ext cx="4758059" cy="15541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7339" y="1412240"/>
            <a:ext cx="6384376" cy="47139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28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게시판</a:t>
            </a:r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00407" y="2649526"/>
            <a:ext cx="4754254" cy="15305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5"/>
          <p:cNvSpPr/>
          <p:nvPr/>
        </p:nvSpPr>
        <p:spPr>
          <a:xfrm>
            <a:off x="551230" y="4180114"/>
            <a:ext cx="1111072" cy="418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83080" y="1468069"/>
            <a:ext cx="8412480" cy="19609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게시글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3080" y="3807778"/>
            <a:ext cx="8412480" cy="2653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5446" y="1380472"/>
            <a:ext cx="9641108" cy="46195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게시글 작성하기</a:t>
            </a:r>
          </a:p>
        </p:txBody>
      </p:sp>
      <p:sp>
        <p:nvSpPr>
          <p:cNvPr id="17" name="타원 16"/>
          <p:cNvSpPr/>
          <p:nvPr/>
        </p:nvSpPr>
        <p:spPr>
          <a:xfrm>
            <a:off x="1312816" y="5445280"/>
            <a:ext cx="966654" cy="5724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200" b="1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제작일정</a:t>
            </a:r>
            <a:endParaRPr lang="ko-KR" altLang="en-US" sz="3200" b="1"/>
          </a:p>
        </p:txBody>
      </p:sp>
      <p:grpSp>
        <p:nvGrpSpPr>
          <p:cNvPr id="56" name="그룹 55"/>
          <p:cNvGrpSpPr/>
          <p:nvPr/>
        </p:nvGrpSpPr>
        <p:grpSpPr>
          <a:xfrm>
            <a:off x="2754762" y="2484436"/>
            <a:ext cx="6904634" cy="2161026"/>
            <a:chOff x="2754762" y="2484436"/>
            <a:chExt cx="6904634" cy="2161026"/>
          </a:xfrm>
        </p:grpSpPr>
        <p:grpSp>
          <p:nvGrpSpPr>
            <p:cNvPr id="40" name="그룹 39"/>
            <p:cNvGrpSpPr/>
            <p:nvPr/>
          </p:nvGrpSpPr>
          <p:grpSpPr>
            <a:xfrm>
              <a:off x="2754762" y="2484436"/>
              <a:ext cx="6904634" cy="2161026"/>
              <a:chOff x="2371562" y="2132820"/>
              <a:chExt cx="6904634" cy="2161026"/>
            </a:xfrm>
          </p:grpSpPr>
          <p:sp>
            <p:nvSpPr>
              <p:cNvPr id="3" name="원형: 비어 있음 2"/>
              <p:cNvSpPr/>
              <p:nvPr/>
            </p:nvSpPr>
            <p:spPr>
              <a:xfrm>
                <a:off x="2371562" y="3861786"/>
                <a:ext cx="432060" cy="432060"/>
              </a:xfrm>
              <a:prstGeom prst="donut">
                <a:avLst>
                  <a:gd name="adj" fmla="val 25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형: 비어 있음 22"/>
              <p:cNvSpPr/>
              <p:nvPr/>
            </p:nvSpPr>
            <p:spPr>
              <a:xfrm>
                <a:off x="4462879" y="2132820"/>
                <a:ext cx="432060" cy="432060"/>
              </a:xfrm>
              <a:prstGeom prst="donut">
                <a:avLst>
                  <a:gd name="adj" fmla="val 25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원형: 비어 있음 23"/>
              <p:cNvSpPr/>
              <p:nvPr/>
            </p:nvSpPr>
            <p:spPr>
              <a:xfrm>
                <a:off x="6672080" y="3859082"/>
                <a:ext cx="432060" cy="432060"/>
              </a:xfrm>
              <a:prstGeom prst="donut">
                <a:avLst>
                  <a:gd name="adj" fmla="val 25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원형: 비어 있음 24"/>
              <p:cNvSpPr/>
              <p:nvPr/>
            </p:nvSpPr>
            <p:spPr>
              <a:xfrm>
                <a:off x="8844136" y="2132820"/>
                <a:ext cx="432060" cy="432060"/>
              </a:xfrm>
              <a:prstGeom prst="donut">
                <a:avLst>
                  <a:gd name="adj" fmla="val 25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" name="직선 연결선 4"/>
              <p:cNvCxnSpPr/>
              <p:nvPr/>
            </p:nvCxnSpPr>
            <p:spPr>
              <a:xfrm flipV="1">
                <a:off x="2740348" y="2501606"/>
                <a:ext cx="1785805" cy="14234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H="1" flipV="1">
                <a:off x="4831665" y="2501606"/>
                <a:ext cx="1903689" cy="14207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V="1">
                <a:off x="7040866" y="2501606"/>
                <a:ext cx="1866544" cy="14207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직선 연결선 41"/>
            <p:cNvCxnSpPr/>
            <p:nvPr/>
          </p:nvCxnSpPr>
          <p:spPr>
            <a:xfrm flipV="1">
              <a:off x="2970792" y="2853222"/>
              <a:ext cx="0" cy="1143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V="1">
              <a:off x="5062109" y="3067274"/>
              <a:ext cx="0" cy="1143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7271310" y="2853222"/>
              <a:ext cx="0" cy="1143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9443366" y="3069978"/>
              <a:ext cx="0" cy="1143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170731" y="1965379"/>
            <a:ext cx="15878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프로젝트 기획</a:t>
            </a:r>
          </a:p>
          <a:p>
            <a:pPr lvl="0">
              <a:defRPr/>
            </a:pPr>
            <a:r>
              <a:rPr lang="ko-KR" altLang="en-US"/>
              <a:t>요구사항 분석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0935" y="4389823"/>
            <a:ext cx="108234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화면설계</a:t>
            </a:r>
          </a:p>
          <a:p>
            <a:pPr lvl="0">
              <a:defRPr/>
            </a:pPr>
            <a:r>
              <a:rPr lang="ko-KR" altLang="en-US"/>
              <a:t>기능설계</a:t>
            </a:r>
            <a:endParaRPr lang="en-US" altLang="ko-KR"/>
          </a:p>
        </p:txBody>
      </p:sp>
      <p:sp>
        <p:nvSpPr>
          <p:cNvPr id="49" name="TextBox 48"/>
          <p:cNvSpPr txBox="1"/>
          <p:nvPr/>
        </p:nvSpPr>
        <p:spPr>
          <a:xfrm>
            <a:off x="6157889" y="1959623"/>
            <a:ext cx="217267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/>
              <a:t>Map API </a:t>
            </a:r>
            <a:r>
              <a:rPr lang="ko-KR" altLang="en-US"/>
              <a:t>관련 설계</a:t>
            </a:r>
          </a:p>
          <a:p>
            <a:pPr algn="ctr">
              <a:defRPr/>
            </a:pPr>
            <a:r>
              <a:rPr lang="ko-KR" altLang="en-US"/>
              <a:t>코드 수정 및 테스트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02192" y="4458092"/>
            <a:ext cx="1082348" cy="3596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발표준비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69128" y="4739107"/>
            <a:ext cx="158943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2021.06.04 ~ 2021.06.10</a:t>
            </a:r>
            <a:endParaRPr lang="ko-KR" altLang="en-US" sz="1000"/>
          </a:p>
        </p:txBody>
      </p:sp>
      <p:sp>
        <p:nvSpPr>
          <p:cNvPr id="52" name="TextBox 51"/>
          <p:cNvSpPr txBox="1"/>
          <p:nvPr/>
        </p:nvSpPr>
        <p:spPr>
          <a:xfrm>
            <a:off x="4261248" y="2032937"/>
            <a:ext cx="158329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2021.06.11 ~ 2021.06.20</a:t>
            </a:r>
            <a:endParaRPr lang="ko-KR" altLang="en-US" sz="1000"/>
          </a:p>
        </p:txBody>
      </p:sp>
      <p:sp>
        <p:nvSpPr>
          <p:cNvPr id="53" name="TextBox 52"/>
          <p:cNvSpPr txBox="1"/>
          <p:nvPr/>
        </p:nvSpPr>
        <p:spPr>
          <a:xfrm>
            <a:off x="6470449" y="4742000"/>
            <a:ext cx="1583891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2021.06.21 ~ 2021.07.02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42505" y="2029583"/>
            <a:ext cx="1583535" cy="2354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000"/>
              <a:t>2021.07.03 ~ 2021.07.05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9862" y="2593103"/>
            <a:ext cx="6839750" cy="32089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게시글 작성하기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36591" y="1161738"/>
            <a:ext cx="4299555" cy="12377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6948" y="2533142"/>
            <a:ext cx="4078843" cy="40225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274317" y="1968646"/>
            <a:ext cx="2910840" cy="420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dirty="0" err="1"/>
              <a:t>인터셉터</a:t>
            </a:r>
            <a:r>
              <a:rPr lang="ko-KR" altLang="en-US" sz="2200" dirty="0"/>
              <a:t>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게시글 작성하기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923" y="1343682"/>
            <a:ext cx="5994708" cy="53152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72311" y="4149551"/>
            <a:ext cx="5748766" cy="13443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2648858" y="6016172"/>
            <a:ext cx="631372" cy="3555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72311" y="2254176"/>
            <a:ext cx="5748766" cy="14773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849" y="1645069"/>
            <a:ext cx="5253036" cy="37905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게시글 상세보기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9" name="텍스트 개체 틀 2"/>
          <p:cNvSpPr txBox="1"/>
          <p:nvPr/>
        </p:nvSpPr>
        <p:spPr>
          <a:xfrm>
            <a:off x="504993" y="5823268"/>
            <a:ext cx="5467499" cy="82391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2200" b="1"/>
              <a:t>다른 사람이 작성한 글 상세보기</a:t>
            </a:r>
          </a:p>
        </p:txBody>
      </p:sp>
      <p:sp>
        <p:nvSpPr>
          <p:cNvPr id="11" name="텍스트 개체 틀 4"/>
          <p:cNvSpPr txBox="1"/>
          <p:nvPr/>
        </p:nvSpPr>
        <p:spPr>
          <a:xfrm>
            <a:off x="6321575" y="5823268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2200" b="1" dirty="0"/>
              <a:t>내가 작성한 글 상세보기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91115" y="1645070"/>
            <a:ext cx="5253037" cy="37905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직사각형 5"/>
          <p:cNvSpPr/>
          <p:nvPr/>
        </p:nvSpPr>
        <p:spPr>
          <a:xfrm>
            <a:off x="6384040" y="4666492"/>
            <a:ext cx="1008140" cy="346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7919" y="1566499"/>
            <a:ext cx="5749076" cy="47171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5005" y="1566499"/>
            <a:ext cx="5749076" cy="47171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게시글 좋아요</a:t>
            </a:r>
          </a:p>
        </p:txBody>
      </p:sp>
      <p:sp>
        <p:nvSpPr>
          <p:cNvPr id="12" name="타원 11"/>
          <p:cNvSpPr/>
          <p:nvPr/>
        </p:nvSpPr>
        <p:spPr>
          <a:xfrm>
            <a:off x="2917371" y="1589767"/>
            <a:ext cx="928915" cy="5002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97257" y="1578788"/>
            <a:ext cx="928915" cy="5002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18590" y="5661310"/>
            <a:ext cx="404650" cy="4120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168011" y="5753379"/>
            <a:ext cx="432059" cy="4120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85365" y="1762712"/>
            <a:ext cx="8021270" cy="42977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6885" y="1446848"/>
            <a:ext cx="6239635" cy="4730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게시글 좋아요</a:t>
            </a:r>
          </a:p>
        </p:txBody>
      </p:sp>
      <p:pic>
        <p:nvPicPr>
          <p:cNvPr id="9" name="그림 8" descr="테이블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0271" y="1636236"/>
            <a:ext cx="5144844" cy="4351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5663070" y="5733320"/>
            <a:ext cx="576950" cy="5207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게시글 추천</a:t>
            </a:r>
            <a:r>
              <a:rPr lang="en-US" altLang="ko-KR" sz="3200"/>
              <a:t>/</a:t>
            </a:r>
            <a:r>
              <a:rPr lang="ko-KR" altLang="en-US" sz="3200"/>
              <a:t>비추천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0CE8E8-440D-4176-B62E-11CA55EFC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2111" y="1878800"/>
            <a:ext cx="5397777" cy="10335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C2A081-1CC6-4786-8C73-19BAE3C8F1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1636" y="4051330"/>
            <a:ext cx="5378726" cy="10335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3F4F2B1-2D10-49E4-880A-A1992A86FBE1}"/>
              </a:ext>
            </a:extLst>
          </p:cNvPr>
          <p:cNvSpPr txBox="1"/>
          <p:nvPr/>
        </p:nvSpPr>
        <p:spPr>
          <a:xfrm>
            <a:off x="441633" y="3227418"/>
            <a:ext cx="5157787" cy="82391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b="1"/>
              <a:t>누른 사람이 없을 때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2611C7D8-7579-4737-85A3-5E5639808126}"/>
              </a:ext>
            </a:extLst>
          </p:cNvPr>
          <p:cNvSpPr txBox="1"/>
          <p:nvPr/>
        </p:nvSpPr>
        <p:spPr>
          <a:xfrm>
            <a:off x="432107" y="5405320"/>
            <a:ext cx="5157787" cy="82391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b="1"/>
              <a:t>누른 사람이 있을 때</a:t>
            </a:r>
          </a:p>
        </p:txBody>
      </p:sp>
      <p:pic>
        <p:nvPicPr>
          <p:cNvPr id="18" name="그림 17" descr="텍스트이(가) 표시된 사진  자동 생성된 설명">
            <a:extLst>
              <a:ext uri="{FF2B5EF4-FFF2-40B4-BE49-F238E27FC236}">
                <a16:creationId xmlns:a16="http://schemas.microsoft.com/office/drawing/2014/main" id="{481A5154-0176-4132-96DE-C80BC4BE0A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35977" y="1355751"/>
            <a:ext cx="5624859" cy="48734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F07C2-4B93-462C-B86B-A46D458FB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384" y="2294396"/>
            <a:ext cx="6671232" cy="2099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4400"/>
              <a:t>지도</a:t>
            </a:r>
            <a:br>
              <a:rPr lang="en-US" altLang="ko-KR" sz="4400"/>
            </a:br>
            <a:r>
              <a:rPr lang="ko-KR" altLang="en-US" sz="4400"/>
              <a:t>키워드 마커 정보창 </a:t>
            </a:r>
            <a:r>
              <a:rPr lang="en-US" altLang="ko-KR"/>
              <a:t>/ </a:t>
            </a:r>
            <a:r>
              <a:rPr lang="ko-KR" altLang="en-US" sz="4400"/>
              <a:t>카테고리 리스트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지도 </a:t>
            </a:r>
            <a:r>
              <a:rPr lang="en-US" altLang="ko-KR" sz="3200"/>
              <a:t>- </a:t>
            </a:r>
            <a:r>
              <a:rPr lang="ko-KR" altLang="en-US" sz="3200"/>
              <a:t>키워드 마커 정보창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pic>
        <p:nvPicPr>
          <p:cNvPr id="6" name="그림 5" descr="지도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1430" y="1446848"/>
            <a:ext cx="8189139" cy="49691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457371" y="3863181"/>
            <a:ext cx="3149600" cy="873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ko-KR" altLang="en-US" sz="3200"/>
              <a:t>지도 </a:t>
            </a:r>
            <a:r>
              <a:rPr lang="en-US" altLang="ko-KR" sz="3200"/>
              <a:t>– </a:t>
            </a:r>
            <a:r>
              <a:rPr lang="ko-KR" altLang="en-US" sz="3200"/>
              <a:t>카테고리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pic>
        <p:nvPicPr>
          <p:cNvPr id="7" name="그림 6" descr="지도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1429" y="1446847"/>
            <a:ext cx="8189139" cy="49691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05255" y="1509282"/>
            <a:ext cx="2578535" cy="4692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CB7E25-6019-407D-8007-F57C16A13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댓글 기능</a:t>
            </a:r>
          </a:p>
        </p:txBody>
      </p:sp>
    </p:spTree>
    <p:extLst>
      <p:ext uri="{BB962C8B-B14F-4D97-AF65-F5344CB8AC3E}">
        <p14:creationId xmlns:p14="http://schemas.microsoft.com/office/powerpoint/2010/main" val="35176622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20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사용기술</a:t>
            </a:r>
            <a:endParaRPr lang="ko-KR" altLang="en-US" sz="320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1775399" y="2060895"/>
            <a:ext cx="8929240" cy="3604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6FE1E48-C583-472E-8323-446EABA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+mj-ea"/>
              </a:rPr>
              <a:t>댓글 기능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92798F5D-0082-4119-A958-551403B31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3293" y="1417638"/>
            <a:ext cx="6239746" cy="16766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4DB4B7-BE1C-4797-9737-660A04888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7" y="4154887"/>
            <a:ext cx="5306165" cy="15242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B59F0D7-DD94-49C6-8B99-9657D279E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46" y="4154887"/>
            <a:ext cx="5353797" cy="15623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336C5F-220B-4BF7-8E0B-8103DAD037F8}"/>
              </a:ext>
            </a:extLst>
          </p:cNvPr>
          <p:cNvSpPr txBox="1"/>
          <p:nvPr/>
        </p:nvSpPr>
        <p:spPr>
          <a:xfrm>
            <a:off x="2004193" y="3579063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+ </a:t>
            </a:r>
            <a:r>
              <a:rPr lang="ko-KR" altLang="en-US" dirty="0"/>
              <a:t>내용이 없을 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943C6-FE67-4B3E-9B76-A1163D7048FF}"/>
              </a:ext>
            </a:extLst>
          </p:cNvPr>
          <p:cNvSpPr txBox="1"/>
          <p:nvPr/>
        </p:nvSpPr>
        <p:spPr>
          <a:xfrm>
            <a:off x="8297605" y="3579063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비로그인 </a:t>
            </a:r>
            <a:r>
              <a:rPr lang="ko-KR" altLang="en-US" dirty="0"/>
              <a:t>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6FE1E48-C583-472E-8323-446EABA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+mj-ea"/>
              </a:rPr>
              <a:t>댓글 기능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30A24A3-9D02-48C7-B0E9-12C276D56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758" y="1772770"/>
            <a:ext cx="6292192" cy="45259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FF45BF-08F5-4229-AEFA-2B352C617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491" y="2177231"/>
            <a:ext cx="4515019" cy="37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6FE1E48-C583-472E-8323-446EABA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댓글 기능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D55936B-2D74-42CB-8BF7-78F32E561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9970" y="4365130"/>
            <a:ext cx="4201111" cy="1257475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9ED022-9ADA-4249-8376-D9CBE102B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53" y="1196690"/>
            <a:ext cx="4410900" cy="52567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6C707-A4DB-44C2-B521-129289069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1340710"/>
            <a:ext cx="421063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082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6FE1E48-C583-472E-8323-446EABA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댓글 기능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2387B4D-84DD-44B3-BB2C-3B96573FB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584" y="1188097"/>
            <a:ext cx="4350476" cy="5184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9CBD45-5D34-44D3-984C-0A2D6FABE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255" y="4149100"/>
            <a:ext cx="4715533" cy="13432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2EB568-23EC-4FAD-AC37-15A29474C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757" y="2060810"/>
            <a:ext cx="4534533" cy="1076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B43BBD-EA6E-484D-AFD0-34BC3701172B}"/>
              </a:ext>
            </a:extLst>
          </p:cNvPr>
          <p:cNvSpPr txBox="1"/>
          <p:nvPr/>
        </p:nvSpPr>
        <p:spPr>
          <a:xfrm>
            <a:off x="6586173" y="1525023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부모 댓글 삭제</a:t>
            </a:r>
            <a:r>
              <a:rPr lang="en-US" altLang="ko-KR" dirty="0"/>
              <a:t>(</a:t>
            </a:r>
            <a:r>
              <a:rPr lang="ko-KR" altLang="en-US" dirty="0"/>
              <a:t>그룹 전체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D604F-1B4E-4F68-B61E-E75241F3F0BF}"/>
              </a:ext>
            </a:extLst>
          </p:cNvPr>
          <p:cNvSpPr txBox="1"/>
          <p:nvPr/>
        </p:nvSpPr>
        <p:spPr>
          <a:xfrm>
            <a:off x="6473963" y="3595791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자식 댓글 삭제</a:t>
            </a:r>
            <a:r>
              <a:rPr lang="en-US" altLang="ko-KR" dirty="0"/>
              <a:t>(</a:t>
            </a:r>
            <a:r>
              <a:rPr lang="ko-KR" altLang="en-US" dirty="0" err="1"/>
              <a:t>대댓글</a:t>
            </a:r>
            <a:r>
              <a:rPr lang="ko-KR" altLang="en-US" dirty="0"/>
              <a:t> 하나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15811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CB7E25-6019-407D-8007-F57C16A13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/>
              <a:t>키워드 검색</a:t>
            </a:r>
          </a:p>
        </p:txBody>
      </p:sp>
    </p:spTree>
    <p:extLst>
      <p:ext uri="{BB962C8B-B14F-4D97-AF65-F5344CB8AC3E}">
        <p14:creationId xmlns:p14="http://schemas.microsoft.com/office/powerpoint/2010/main" val="28195546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6FE1E48-C583-472E-8323-446EABA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카테고리</a:t>
            </a:r>
            <a:r>
              <a:rPr lang="en-US" altLang="ko-KR" sz="3200" dirty="0"/>
              <a:t>, </a:t>
            </a:r>
            <a:r>
              <a:rPr lang="ko-KR" altLang="en-US" sz="3200" dirty="0"/>
              <a:t>키워드 검색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E54B74A-29C3-43F4-B370-CEB5B01CF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554" y="1233751"/>
            <a:ext cx="11382891" cy="5341659"/>
          </a:xfrm>
        </p:spPr>
      </p:pic>
    </p:spTree>
    <p:extLst>
      <p:ext uri="{BB962C8B-B14F-4D97-AF65-F5344CB8AC3E}">
        <p14:creationId xmlns:p14="http://schemas.microsoft.com/office/powerpoint/2010/main" val="229041348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6FE1E48-C583-472E-8323-446EABA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카테고리</a:t>
            </a:r>
            <a:r>
              <a:rPr lang="en-US" altLang="ko-KR" sz="3200" dirty="0"/>
              <a:t>, </a:t>
            </a:r>
            <a:r>
              <a:rPr lang="ko-KR" altLang="en-US" sz="3200" dirty="0"/>
              <a:t>키워드 검색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4990CBD-98B5-40E5-A2EC-BC0349B75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60" y="1445020"/>
            <a:ext cx="4802329" cy="4936389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718641-133C-4B62-BAF0-C4BFE8F6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69" y="1445020"/>
            <a:ext cx="5511719" cy="18399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496726-ACA3-44F7-857B-AAA8B63A6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319" y="3604806"/>
            <a:ext cx="5511719" cy="258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0811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6FE1E48-C583-472E-8323-446EABA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카테고리</a:t>
            </a:r>
            <a:r>
              <a:rPr lang="en-US" altLang="ko-KR" sz="3200" dirty="0"/>
              <a:t>, </a:t>
            </a:r>
            <a:r>
              <a:rPr lang="ko-KR" altLang="en-US" sz="3200" dirty="0"/>
              <a:t>키워드 검색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909EDE-7774-4FCE-84EE-8A0115F4F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584613"/>
            <a:ext cx="5287113" cy="23339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A0D220-1D58-48DB-BC02-01C04217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90" y="1417638"/>
            <a:ext cx="5463000" cy="24858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F409B2-8CFE-4BE3-ACE8-40FE3BDD1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67" y="4049160"/>
            <a:ext cx="5300446" cy="24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444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6FE1E48-C583-472E-8323-446EABA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카테고리</a:t>
            </a:r>
            <a:r>
              <a:rPr lang="en-US" altLang="ko-KR" sz="3200" dirty="0"/>
              <a:t>, </a:t>
            </a:r>
            <a:r>
              <a:rPr lang="ko-KR" altLang="en-US" sz="3200" dirty="0"/>
              <a:t>키워드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9E062F-78E2-495A-9851-92907D94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0" y="2204830"/>
            <a:ext cx="2733625" cy="42211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594DC8-EA39-455F-816E-79137FF45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73" y="2208728"/>
            <a:ext cx="2749439" cy="4221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4622E8-4FB4-4973-A7E5-80E4C24C1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330" y="2181475"/>
            <a:ext cx="2880400" cy="4267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7DF7C1-8563-4019-8048-60202BEADB6E}"/>
              </a:ext>
            </a:extLst>
          </p:cNvPr>
          <p:cNvSpPr txBox="1"/>
          <p:nvPr/>
        </p:nvSpPr>
        <p:spPr>
          <a:xfrm>
            <a:off x="1777118" y="164584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키워드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6E9535-8A72-4509-B680-B9722DC5DED6}"/>
              </a:ext>
            </a:extLst>
          </p:cNvPr>
          <p:cNvSpPr txBox="1"/>
          <p:nvPr/>
        </p:nvSpPr>
        <p:spPr>
          <a:xfrm>
            <a:off x="5554824" y="164755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카테고리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41F451-91FF-400B-A828-4CC46AC986C1}"/>
              </a:ext>
            </a:extLst>
          </p:cNvPr>
          <p:cNvSpPr txBox="1"/>
          <p:nvPr/>
        </p:nvSpPr>
        <p:spPr>
          <a:xfrm>
            <a:off x="9586800" y="16475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닫기</a:t>
            </a:r>
          </a:p>
        </p:txBody>
      </p:sp>
    </p:spTree>
    <p:extLst>
      <p:ext uri="{BB962C8B-B14F-4D97-AF65-F5344CB8AC3E}">
        <p14:creationId xmlns:p14="http://schemas.microsoft.com/office/powerpoint/2010/main" val="366819002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ko-KR" altLang="en-US" sz="4400"/>
              <a:t>시연영상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DB</a:t>
            </a:r>
            <a:r>
              <a:rPr lang="ko-KR" altLang="en-US" sz="320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설계</a:t>
            </a:r>
            <a:endParaRPr lang="ko-KR" altLang="en-US" sz="320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09600" y="1600200"/>
            <a:ext cx="10972798" cy="4525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3200"/>
              <a:t>보완</a:t>
            </a:r>
            <a:r>
              <a:rPr lang="en-US" altLang="ko-KR" sz="3200"/>
              <a:t>&amp;</a:t>
            </a:r>
            <a:r>
              <a:rPr lang="ko-KR" altLang="en-US" sz="3200"/>
              <a:t>개선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ko-KR" altLang="en-US"/>
              <a:t>관리자 계정을 통한 사이트 관리</a:t>
            </a:r>
          </a:p>
          <a:p>
            <a:pPr lvl="1">
              <a:defRPr/>
            </a:pPr>
            <a:r>
              <a:rPr lang="ko-KR" altLang="en-US"/>
              <a:t>권한이 있는 관리자계정을 만들어 즉각적인 회원 관리</a:t>
            </a:r>
            <a:r>
              <a:rPr lang="en-US" altLang="ko-KR"/>
              <a:t>,</a:t>
            </a:r>
            <a:r>
              <a:rPr lang="ko-KR" altLang="en-US"/>
              <a:t> 게시물 관리를 할 수 있다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지도 검색의 편의성</a:t>
            </a:r>
          </a:p>
          <a:p>
            <a:pPr lvl="1">
              <a:defRPr/>
            </a:pPr>
            <a:r>
              <a:rPr lang="ko-KR" altLang="en-US"/>
              <a:t>지도 검색시 노출되는 리스트를 클릭하면 업체 상세정보가 새창으로 띄워지게 만들어 사용자가 좀 더 편리하게 사용할 수 있다</a:t>
            </a:r>
            <a:r>
              <a:rPr lang="en-US" altLang="ko-KR"/>
              <a:t>.</a:t>
            </a:r>
          </a:p>
          <a:p>
            <a:pPr marL="457200" lvl="1" indent="0">
              <a:buNone/>
              <a:defRPr/>
            </a:pP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해외 여행 일정</a:t>
            </a:r>
          </a:p>
          <a:p>
            <a:pPr lvl="1">
              <a:defRPr/>
            </a:pPr>
            <a:r>
              <a:rPr lang="ko-KR" altLang="en-US"/>
              <a:t>카카오맵</a:t>
            </a:r>
            <a:r>
              <a:rPr lang="en-US" altLang="ko-KR"/>
              <a:t>API</a:t>
            </a:r>
            <a:r>
              <a:rPr lang="ko-KR" altLang="en-US"/>
              <a:t>를 사용한 경험을 바탕으로 구글</a:t>
            </a:r>
            <a:r>
              <a:rPr lang="en-US" altLang="ko-KR"/>
              <a:t>API</a:t>
            </a:r>
            <a:r>
              <a:rPr lang="ko-KR" altLang="en-US"/>
              <a:t>를 좀 더 쉽게 사용하여 해외 여행 일정도 작성할 수 있도록 사이트 확장이 가능하다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ko-KR" altLang="en-US" sz="4400"/>
              <a:t>감사합니다</a:t>
            </a:r>
            <a:r>
              <a:rPr lang="en-US" altLang="ko-KR" sz="440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ko-KR" altLang="en-US" sz="4400"/>
              <a:t>기능구현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204847"/>
            <a:ext cx="10363198" cy="1974088"/>
          </a:xfrm>
        </p:spPr>
        <p:txBody>
          <a:bodyPr/>
          <a:lstStyle/>
          <a:p>
            <a:pPr>
              <a:defRPr/>
            </a:pPr>
            <a:r>
              <a:rPr lang="ko-KR" altLang="en-US" sz="4400"/>
              <a:t>메인화면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298" y="1218538"/>
            <a:ext cx="5328665" cy="25705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51982" y="1218538"/>
            <a:ext cx="5760720" cy="25705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9298" y="4332646"/>
            <a:ext cx="11233404" cy="2120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9298" y="3789045"/>
            <a:ext cx="11233404" cy="36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79298" y="3789045"/>
            <a:ext cx="11233404" cy="36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	        메인화면 최상단					아래로 스크롤시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25052" y="1178737"/>
            <a:ext cx="5374213" cy="335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35266" y="1182310"/>
            <a:ext cx="5777436" cy="335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5805" y="5057227"/>
            <a:ext cx="10558861" cy="1108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B36B76-D51C-4194-9187-779F1DA6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n w="9525">
                  <a:solidFill>
                    <a:schemeClr val="lt1"/>
                  </a:solidFill>
                </a:ln>
                <a:solidFill>
                  <a:schemeClr val="dk1"/>
                </a:solidFill>
              </a:rPr>
              <a:t>메뉴 바</a:t>
            </a:r>
            <a:endParaRPr lang="ko-KR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2145</Words>
  <Application>Microsoft Office PowerPoint</Application>
  <PresentationFormat>와이드스크린</PresentationFormat>
  <Paragraphs>258</Paragraphs>
  <Slides>61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5" baseType="lpstr">
      <vt:lpstr>함초롬돋움</vt:lpstr>
      <vt:lpstr>함초롬바탕</vt:lpstr>
      <vt:lpstr>Arial</vt:lpstr>
      <vt:lpstr>한컴오피스</vt:lpstr>
      <vt:lpstr>Hello World</vt:lpstr>
      <vt:lpstr>목 차</vt:lpstr>
      <vt:lpstr>개발의도</vt:lpstr>
      <vt:lpstr>제작일정</vt:lpstr>
      <vt:lpstr>사용기술</vt:lpstr>
      <vt:lpstr>DB설계</vt:lpstr>
      <vt:lpstr>기능구현</vt:lpstr>
      <vt:lpstr>메인화면</vt:lpstr>
      <vt:lpstr>메뉴 바</vt:lpstr>
      <vt:lpstr>여행지 검색</vt:lpstr>
      <vt:lpstr>여행지 검색</vt:lpstr>
      <vt:lpstr>길 찾기</vt:lpstr>
      <vt:lpstr>길 찾기</vt:lpstr>
      <vt:lpstr>회원 기능</vt:lpstr>
      <vt:lpstr>로그인</vt:lpstr>
      <vt:lpstr>로그인 유지</vt:lpstr>
      <vt:lpstr>PowerPoint 프레젠테이션</vt:lpstr>
      <vt:lpstr>아이디, 비밀번호 찾기</vt:lpstr>
      <vt:lpstr>마이페이지</vt:lpstr>
      <vt:lpstr>이용방법</vt:lpstr>
      <vt:lpstr>이용방법</vt:lpstr>
      <vt:lpstr>회원가입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개인정보 수정</vt:lpstr>
      <vt:lpstr>PowerPoint 프레젠테이션</vt:lpstr>
      <vt:lpstr>지도 - 메모장</vt:lpstr>
      <vt:lpstr>PowerPoint 프레젠테이션</vt:lpstr>
      <vt:lpstr>PowerPoint 프레젠테이션</vt:lpstr>
      <vt:lpstr>PowerPoint 프레젠테이션</vt:lpstr>
      <vt:lpstr>PowerPoint 프레젠테이션</vt:lpstr>
      <vt:lpstr>게시판</vt:lpstr>
      <vt:lpstr>게시판</vt:lpstr>
      <vt:lpstr>게시판</vt:lpstr>
      <vt:lpstr>게시글 검색</vt:lpstr>
      <vt:lpstr>게시글 작성하기</vt:lpstr>
      <vt:lpstr>게시글 작성하기</vt:lpstr>
      <vt:lpstr>게시글 작성하기</vt:lpstr>
      <vt:lpstr>게시글 상세보기</vt:lpstr>
      <vt:lpstr>게시글 좋아요</vt:lpstr>
      <vt:lpstr>게시글 좋아요</vt:lpstr>
      <vt:lpstr>게시글 추천/비추천</vt:lpstr>
      <vt:lpstr>지도 키워드 마커 정보창 / 카테고리 리스트</vt:lpstr>
      <vt:lpstr>지도 - 키워드 마커 정보창</vt:lpstr>
      <vt:lpstr>지도 – 카테고리 리스트</vt:lpstr>
      <vt:lpstr>댓글 기능</vt:lpstr>
      <vt:lpstr>댓글 기능</vt:lpstr>
      <vt:lpstr>댓글 기능</vt:lpstr>
      <vt:lpstr>댓글 기능</vt:lpstr>
      <vt:lpstr>댓글 기능</vt:lpstr>
      <vt:lpstr>카테고리, 키워드 검색</vt:lpstr>
      <vt:lpstr>카테고리, 키워드 검색</vt:lpstr>
      <vt:lpstr>카테고리, 키워드 검색</vt:lpstr>
      <vt:lpstr>카테고리, 키워드 검색</vt:lpstr>
      <vt:lpstr>카테고리, 키워드 검색</vt:lpstr>
      <vt:lpstr>시연영상</vt:lpstr>
      <vt:lpstr>보완&amp;개선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</dc:title>
  <dc:creator>ehdal</dc:creator>
  <cp:lastModifiedBy>qhlqhl8988@gmail.com</cp:lastModifiedBy>
  <cp:revision>341</cp:revision>
  <dcterms:created xsi:type="dcterms:W3CDTF">2021-07-01T08:02:08Z</dcterms:created>
  <dcterms:modified xsi:type="dcterms:W3CDTF">2021-07-06T04:31:35Z</dcterms:modified>
  <cp:version>1000.0000.01</cp:version>
</cp:coreProperties>
</file>